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F4F3-B86B-4E8D-BB40-22512B5D871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DFDF-DE8E-446C-A4AF-48F371766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F4F3-B86B-4E8D-BB40-22512B5D871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DFDF-DE8E-446C-A4AF-48F371766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F4F3-B86B-4E8D-BB40-22512B5D871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DFDF-DE8E-446C-A4AF-48F371766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F4F3-B86B-4E8D-BB40-22512B5D871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DFDF-DE8E-446C-A4AF-48F371766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F4F3-B86B-4E8D-BB40-22512B5D871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DFDF-DE8E-446C-A4AF-48F371766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F4F3-B86B-4E8D-BB40-22512B5D871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DFDF-DE8E-446C-A4AF-48F371766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F4F3-B86B-4E8D-BB40-22512B5D871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DFDF-DE8E-446C-A4AF-48F371766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F4F3-B86B-4E8D-BB40-22512B5D871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DFDF-DE8E-446C-A4AF-48F371766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F4F3-B86B-4E8D-BB40-22512B5D871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DFDF-DE8E-446C-A4AF-48F371766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F4F3-B86B-4E8D-BB40-22512B5D871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DFDF-DE8E-446C-A4AF-48F371766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F4F3-B86B-4E8D-BB40-22512B5D871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DFDF-DE8E-446C-A4AF-48F371766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BF4F3-B86B-4E8D-BB40-22512B5D871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1DFDF-DE8E-446C-A4AF-48F371766E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entprojectmd.org/site/PageServer?pagename=Connect_conference_presentations_13" TargetMode="External"/><Relationship Id="rId2" Type="http://schemas.openxmlformats.org/officeDocument/2006/relationships/hyperlink" Target="http://www.mymio.org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5600712" cy="2886095"/>
          </a:xfrm>
        </p:spPr>
        <p:txBody>
          <a:bodyPr>
            <a:normAutofit/>
          </a:bodyPr>
          <a:lstStyle/>
          <a:p>
            <a:r>
              <a:rPr lang="ru-RU" dirty="0" smtClean="0"/>
              <a:t>Мышечная дистрофия </a:t>
            </a:r>
            <a:r>
              <a:rPr lang="ru-RU" dirty="0" err="1" smtClean="0"/>
              <a:t>Дюшенна</a:t>
            </a:r>
            <a:r>
              <a:rPr lang="ru-RU" dirty="0" smtClean="0"/>
              <a:t> и случаи внезапной сердечной смерти.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14436"/>
          </a:xfrm>
        </p:spPr>
        <p:txBody>
          <a:bodyPr/>
          <a:lstStyle/>
          <a:p>
            <a:r>
              <a:rPr lang="ru-RU" dirty="0" smtClean="0"/>
              <a:t>Почему это происходит, и как это предотвратить?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072074"/>
            <a:ext cx="42291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71481"/>
            <a:ext cx="23621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dirty="0" smtClean="0"/>
              <a:t>Имплантируемый сердечный </a:t>
            </a:r>
            <a:r>
              <a:rPr lang="ru-RU" dirty="0" err="1" smtClean="0"/>
              <a:t>дефибрилятор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614366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он работает?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425" y="2039144"/>
            <a:ext cx="38671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он работает?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2237" y="2001044"/>
            <a:ext cx="38195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Чувствительность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4829180" cy="4525963"/>
          </a:xfrm>
        </p:spPr>
        <p:txBody>
          <a:bodyPr/>
          <a:lstStyle/>
          <a:p>
            <a:r>
              <a:rPr lang="ru-RU" dirty="0" smtClean="0"/>
              <a:t>Чувствительность- то, что устройство видит</a:t>
            </a:r>
          </a:p>
          <a:p>
            <a:r>
              <a:rPr lang="ru-RU" dirty="0" smtClean="0"/>
              <a:t>Электрическая активность - то, что устройство ищет</a:t>
            </a:r>
          </a:p>
          <a:p>
            <a:r>
              <a:rPr lang="ru-RU" dirty="0" smtClean="0"/>
              <a:t> Проводник- 'глазное яблоко'  устройства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289086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Чувствительность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1600200"/>
            <a:ext cx="5043494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«Глаз» устройства </a:t>
            </a:r>
          </a:p>
          <a:p>
            <a:r>
              <a:rPr lang="ru-RU" dirty="0" smtClean="0"/>
              <a:t>Постоянно следит за электрической активностью </a:t>
            </a:r>
          </a:p>
          <a:p>
            <a:r>
              <a:rPr lang="ru-RU" dirty="0"/>
              <a:t>В</a:t>
            </a:r>
            <a:r>
              <a:rPr lang="ru-RU" dirty="0" smtClean="0"/>
              <a:t>идит или чувствует, все электрические сигналы, которые проходят </a:t>
            </a:r>
          </a:p>
          <a:p>
            <a:r>
              <a:rPr lang="ru-RU" dirty="0" smtClean="0"/>
              <a:t>Сигнал, получаемый через проводник  называется внутрисердечная </a:t>
            </a:r>
            <a:r>
              <a:rPr lang="ru-RU" dirty="0" err="1" smtClean="0"/>
              <a:t>электрограмма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5992"/>
            <a:ext cx="2900363" cy="275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Цепь </a:t>
            </a:r>
            <a:r>
              <a:rPr lang="ru-RU" dirty="0" err="1" smtClean="0"/>
              <a:t>дефибриляции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7429551" cy="351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Обнаружение нарушений ритма и терапия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8802"/>
            <a:ext cx="7715304" cy="337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Обнаружение нарушений ритма и терапия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2" y="1724819"/>
            <a:ext cx="49815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 каждый может использовать систему.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86436" cy="475775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Дефекты</a:t>
            </a:r>
          </a:p>
          <a:p>
            <a:pPr lvl="1"/>
            <a:r>
              <a:rPr lang="ru-RU" dirty="0" smtClean="0"/>
              <a:t>Необходимость анестезии для имплантации </a:t>
            </a:r>
          </a:p>
          <a:p>
            <a:pPr lvl="1"/>
            <a:r>
              <a:rPr lang="ru-RU" dirty="0" smtClean="0"/>
              <a:t>Неуместные разряды </a:t>
            </a:r>
          </a:p>
          <a:p>
            <a:pPr lvl="1"/>
            <a:r>
              <a:rPr lang="ru-RU" dirty="0"/>
              <a:t>О</a:t>
            </a:r>
            <a:r>
              <a:rPr lang="ru-RU" dirty="0" smtClean="0"/>
              <a:t>сложнения связанные с введением проводника</a:t>
            </a:r>
          </a:p>
          <a:p>
            <a:pPr lvl="1"/>
            <a:r>
              <a:rPr lang="ru-RU" dirty="0" smtClean="0"/>
              <a:t>Психологическое воздействие </a:t>
            </a:r>
          </a:p>
          <a:p>
            <a:pPr lvl="1"/>
            <a:r>
              <a:rPr lang="ru-RU" dirty="0" smtClean="0"/>
              <a:t>ВТС не лечить </a:t>
            </a:r>
            <a:r>
              <a:rPr lang="ru-RU" dirty="0" err="1" smtClean="0"/>
              <a:t>кардиомиопатию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Показания </a:t>
            </a:r>
          </a:p>
          <a:p>
            <a:pPr lvl="1"/>
            <a:r>
              <a:rPr lang="ru-RU" dirty="0" smtClean="0"/>
              <a:t>Частота случаев внезапной сердечной смерти </a:t>
            </a:r>
          </a:p>
          <a:p>
            <a:pPr lvl="1"/>
            <a:r>
              <a:rPr lang="ru-RU" dirty="0" smtClean="0"/>
              <a:t>Можем ли мы предсказать, кто находится в опасности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919" y="2739231"/>
            <a:ext cx="22002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в группе</a:t>
            </a:r>
            <a:r>
              <a:rPr lang="ru-RU" dirty="0" smtClean="0"/>
              <a:t> риска - </a:t>
            </a:r>
            <a:r>
              <a:rPr lang="ru-RU" dirty="0" err="1" smtClean="0"/>
              <a:t>дилатационная</a:t>
            </a:r>
            <a:r>
              <a:rPr lang="ru-RU" dirty="0" smtClean="0"/>
              <a:t> </a:t>
            </a:r>
            <a:r>
              <a:rPr lang="ru-RU" dirty="0" err="1" smtClean="0"/>
              <a:t>кардиомиопатия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Внезапная сердечная смерть – исследования сердечной недостаточности  </a:t>
            </a:r>
          </a:p>
          <a:p>
            <a:pPr algn="just"/>
            <a:r>
              <a:rPr lang="ru-RU" dirty="0" smtClean="0"/>
              <a:t> 2521 пациентов с фракцией выброса левого желудочка &lt;35%  в течение 4 лет </a:t>
            </a:r>
          </a:p>
          <a:p>
            <a:pPr algn="just"/>
            <a:r>
              <a:rPr lang="ru-RU" dirty="0" smtClean="0"/>
              <a:t>Средний возраст 60 лет </a:t>
            </a:r>
          </a:p>
          <a:p>
            <a:pPr algn="just"/>
            <a:r>
              <a:rPr lang="ru-RU" dirty="0" smtClean="0"/>
              <a:t>1211 </a:t>
            </a:r>
            <a:r>
              <a:rPr lang="ru-RU" dirty="0" err="1" smtClean="0"/>
              <a:t>кардиомиопатии</a:t>
            </a:r>
            <a:r>
              <a:rPr lang="ru-RU" dirty="0" smtClean="0"/>
              <a:t> не из-за сердечного заболевания</a:t>
            </a:r>
          </a:p>
          <a:p>
            <a:pPr algn="just"/>
            <a:r>
              <a:rPr lang="ru-RU" dirty="0" smtClean="0"/>
              <a:t>ИКД сократил общую смертность на 23%</a:t>
            </a:r>
            <a:endParaRPr lang="ru-RU" dirty="0"/>
          </a:p>
        </p:txBody>
      </p:sp>
      <p:pic>
        <p:nvPicPr>
          <p:cNvPr id="7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Внезапная сердечная смерть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Внезапная сердечная смерть является одной из основных причин смерти взрослых  </a:t>
            </a:r>
          </a:p>
          <a:p>
            <a:r>
              <a:rPr lang="ru-RU" dirty="0" smtClean="0"/>
              <a:t>Внезапная сердечная смерть вследствие эктопических ритмов, происходящих из нижних камер сердца, что  вызывает падение артериального давления </a:t>
            </a:r>
          </a:p>
          <a:p>
            <a:r>
              <a:rPr lang="ru-RU" dirty="0" smtClean="0"/>
              <a:t>Эти ритмы вызывают обморок, а также внезапную смерть</a:t>
            </a:r>
            <a:endParaRPr lang="ru-RU" dirty="0"/>
          </a:p>
        </p:txBody>
      </p:sp>
      <p:pic>
        <p:nvPicPr>
          <p:cNvPr id="4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рекомендации по ИКД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Пациенты, пережившие внезапную остановку сердца (вторичная профилактика) </a:t>
            </a:r>
          </a:p>
          <a:p>
            <a:r>
              <a:rPr lang="ru-RU" dirty="0" smtClean="0"/>
              <a:t>Пациенты с тяжелой депрессией функции сердца (первичная профилактика)</a:t>
            </a:r>
            <a:endParaRPr lang="ru-RU" dirty="0"/>
          </a:p>
        </p:txBody>
      </p:sp>
      <p:pic>
        <p:nvPicPr>
          <p:cNvPr id="4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в группе риска - </a:t>
            </a:r>
            <a:r>
              <a:rPr lang="ru-RU" dirty="0" err="1" smtClean="0"/>
              <a:t>дилатационная</a:t>
            </a:r>
            <a:r>
              <a:rPr lang="ru-RU" dirty="0" smtClean="0"/>
              <a:t> </a:t>
            </a:r>
            <a:r>
              <a:rPr lang="ru-RU" dirty="0" err="1" smtClean="0"/>
              <a:t>кардиомиопатия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Dimas</a:t>
            </a:r>
            <a:r>
              <a:rPr lang="ru-RU" dirty="0" smtClean="0"/>
              <a:t> </a:t>
            </a:r>
            <a:r>
              <a:rPr lang="ru-RU" dirty="0" err="1" smtClean="0"/>
              <a:t>др</a:t>
            </a:r>
            <a:r>
              <a:rPr lang="ru-RU" dirty="0" smtClean="0"/>
              <a:t> 2009 - обзор всех пациентов с </a:t>
            </a:r>
            <a:r>
              <a:rPr lang="ru-RU" dirty="0" err="1" smtClean="0"/>
              <a:t>идиопатической</a:t>
            </a:r>
            <a:r>
              <a:rPr lang="ru-RU" dirty="0" smtClean="0"/>
              <a:t> </a:t>
            </a:r>
            <a:r>
              <a:rPr lang="ru-RU" dirty="0" err="1" smtClean="0"/>
              <a:t>дилатационной</a:t>
            </a:r>
            <a:r>
              <a:rPr lang="ru-RU" dirty="0" smtClean="0"/>
              <a:t> </a:t>
            </a:r>
            <a:r>
              <a:rPr lang="ru-RU" dirty="0" err="1" smtClean="0"/>
              <a:t>кардиомиопатией</a:t>
            </a:r>
            <a:r>
              <a:rPr lang="ru-RU" dirty="0" smtClean="0"/>
              <a:t> наблюдались в Техасской Детской Больнице более 14 лет </a:t>
            </a:r>
          </a:p>
          <a:p>
            <a:r>
              <a:rPr lang="ru-RU" dirty="0" smtClean="0"/>
              <a:t>85 пациентов с медианой возраста 3,8 лет</a:t>
            </a:r>
          </a:p>
          <a:p>
            <a:r>
              <a:rPr lang="ru-RU" dirty="0" smtClean="0"/>
              <a:t> Фракция выброса  составила 25% (в среднем 23%) </a:t>
            </a:r>
          </a:p>
          <a:p>
            <a:r>
              <a:rPr lang="ru-RU" dirty="0" smtClean="0"/>
              <a:t>1 эпизод внезапной сердечной смерти (1%)</a:t>
            </a:r>
            <a:endParaRPr lang="ru-RU" dirty="0"/>
          </a:p>
        </p:txBody>
      </p:sp>
      <p:pic>
        <p:nvPicPr>
          <p:cNvPr id="4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Неуместные нарушения у молодых людей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Berul</a:t>
            </a:r>
            <a:r>
              <a:rPr lang="ru-RU" dirty="0" smtClean="0"/>
              <a:t>  и  </a:t>
            </a:r>
            <a:r>
              <a:rPr lang="ru-RU" dirty="0" err="1" smtClean="0"/>
              <a:t>соавт</a:t>
            </a:r>
            <a:r>
              <a:rPr lang="ru-RU" dirty="0" smtClean="0"/>
              <a:t>.  оценивали 443 пациентов с ИКД (средний возраст 16 лет) при 4 больших педиатрических учреждениях</a:t>
            </a:r>
          </a:p>
          <a:p>
            <a:r>
              <a:rPr lang="ru-RU" dirty="0" smtClean="0"/>
              <a:t>Неуместные  нарушения у 87/409 пациентов (21%) </a:t>
            </a:r>
          </a:p>
          <a:p>
            <a:r>
              <a:rPr lang="ru-RU" dirty="0" smtClean="0"/>
              <a:t>Среднее -6 на одного пациента ( медиана  4) </a:t>
            </a:r>
          </a:p>
          <a:p>
            <a:r>
              <a:rPr lang="ru-RU" dirty="0" smtClean="0"/>
              <a:t>24% пациентов &lt;18 лет испытали по меньшей мере, одно нарушение по сравнению с 14% в взрослых</a:t>
            </a:r>
            <a:endParaRPr lang="ru-RU" dirty="0"/>
          </a:p>
        </p:txBody>
      </p:sp>
      <p:pic>
        <p:nvPicPr>
          <p:cNvPr id="4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Дети- не взрослые.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Частота внезапной сердечной смерти у детей / подростки с </a:t>
            </a:r>
            <a:r>
              <a:rPr lang="ru-RU" dirty="0" err="1" smtClean="0"/>
              <a:t>дилатационной</a:t>
            </a:r>
            <a:r>
              <a:rPr lang="ru-RU" dirty="0" smtClean="0"/>
              <a:t> </a:t>
            </a:r>
            <a:r>
              <a:rPr lang="ru-RU" dirty="0" err="1" smtClean="0"/>
              <a:t>кардиомиопатией</a:t>
            </a:r>
            <a:r>
              <a:rPr lang="ru-RU" dirty="0" smtClean="0"/>
              <a:t> значительно ниже чем у взрослых </a:t>
            </a:r>
          </a:p>
          <a:p>
            <a:r>
              <a:rPr lang="ru-RU" dirty="0" smtClean="0"/>
              <a:t>Роль профилактического размещения ИКД или первичная профилактика менее ясна.</a:t>
            </a:r>
          </a:p>
          <a:p>
            <a:r>
              <a:rPr lang="ru-RU" dirty="0" smtClean="0"/>
              <a:t>Более высокий риск осложнений как с процедурой и после  процедуры</a:t>
            </a:r>
            <a:endParaRPr lang="ru-RU" dirty="0"/>
          </a:p>
        </p:txBody>
      </p:sp>
      <p:pic>
        <p:nvPicPr>
          <p:cNvPr id="4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известно о внезапной сердечной смерти у пациентов с </a:t>
            </a:r>
            <a:r>
              <a:rPr lang="ru-RU" dirty="0" err="1" smtClean="0"/>
              <a:t>миодистрофией</a:t>
            </a:r>
            <a:r>
              <a:rPr lang="ru-RU" dirty="0" smtClean="0"/>
              <a:t> </a:t>
            </a:r>
            <a:r>
              <a:rPr lang="ru-RU" dirty="0" err="1" smtClean="0"/>
              <a:t>Дюшенна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050" y="2524919"/>
            <a:ext cx="45339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Внезапная сердечная смерть при </a:t>
            </a:r>
            <a:r>
              <a:rPr lang="ru-RU" dirty="0" err="1" smtClean="0"/>
              <a:t>миодистрофии</a:t>
            </a:r>
            <a:r>
              <a:rPr lang="ru-RU" dirty="0" smtClean="0"/>
              <a:t> </a:t>
            </a:r>
            <a:r>
              <a:rPr lang="ru-RU" dirty="0" err="1" smtClean="0"/>
              <a:t>Дюшенна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Нет данных о заболеваемости желудочковыми аритмиями </a:t>
            </a:r>
          </a:p>
          <a:p>
            <a:r>
              <a:rPr lang="ru-RU" dirty="0" smtClean="0"/>
              <a:t>Нет данных о заболеваемости внезапной сердечной смерти </a:t>
            </a:r>
          </a:p>
          <a:p>
            <a:r>
              <a:rPr lang="ru-RU" dirty="0" smtClean="0"/>
              <a:t>Использование имплантируемых дефибрилляторов на основе данных, полученных в у пациентов со средним возрастом 60 лет с разными причинами  </a:t>
            </a:r>
            <a:r>
              <a:rPr lang="ru-RU" dirty="0" err="1" smtClean="0"/>
              <a:t>кардиомиопатии</a:t>
            </a:r>
            <a:endParaRPr lang="ru-RU" dirty="0"/>
          </a:p>
        </p:txBody>
      </p:sp>
      <p:pic>
        <p:nvPicPr>
          <p:cNvPr id="4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Имплантируемые сердечные дефибрилляторы предотвращают внезапную сердечную смерть</a:t>
            </a:r>
          </a:p>
          <a:p>
            <a:r>
              <a:rPr lang="ru-RU" dirty="0" smtClean="0"/>
              <a:t>Риск внезапной сердечной смерти при МДД дистрофия неизвестен</a:t>
            </a:r>
          </a:p>
          <a:p>
            <a:r>
              <a:rPr lang="ru-RU" dirty="0" smtClean="0"/>
              <a:t> Решение разместить ИКД для первичной профилактики должны учитывать не только риск внезапной смерти, но  и риски установки и использования ИКД</a:t>
            </a:r>
            <a:endParaRPr lang="ru-RU" dirty="0"/>
          </a:p>
        </p:txBody>
      </p:sp>
      <p:pic>
        <p:nvPicPr>
          <p:cNvPr id="4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ru-RU" dirty="0" smtClean="0"/>
              <a:t>Переведено проектом МОЙМИО:</a:t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www.mymio.org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Оригинал:</a:t>
            </a:r>
            <a:br>
              <a:rPr lang="ru-RU" dirty="0" smtClean="0"/>
            </a:br>
            <a:r>
              <a:rPr lang="en-US" dirty="0" smtClean="0">
                <a:hlinkClick r:id="rId3"/>
              </a:rPr>
              <a:t>http://www.parentprojectmd.org/site/PageServer?pagename=Connect_conference_presentations_1</a:t>
            </a:r>
            <a:r>
              <a:rPr lang="ru-RU" dirty="0" smtClean="0">
                <a:hlinkClick r:id="rId3"/>
              </a:rPr>
              <a:t>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Анатомия сердечного ритма.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Синусовый</a:t>
            </a:r>
            <a:r>
              <a:rPr lang="ru-RU" dirty="0" smtClean="0"/>
              <a:t> узел</a:t>
            </a:r>
          </a:p>
          <a:p>
            <a:pPr lvl="1" algn="just"/>
            <a:r>
              <a:rPr lang="ru-RU" dirty="0" smtClean="0"/>
              <a:t> «Естественный </a:t>
            </a:r>
            <a:r>
              <a:rPr lang="ru-RU" dirty="0"/>
              <a:t>к</a:t>
            </a:r>
            <a:r>
              <a:rPr lang="ru-RU" dirty="0" smtClean="0"/>
              <a:t>ардиостимулятор "  сердца - 60-100 ударов  в покое</a:t>
            </a:r>
          </a:p>
          <a:p>
            <a:pPr lvl="1" algn="just"/>
            <a:r>
              <a:rPr lang="ru-RU" dirty="0" smtClean="0"/>
              <a:t>Сообщает сердцу, когда ускорить ритм при нагрузке и замедлить, когда вы спите.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714488"/>
            <a:ext cx="3262340" cy="398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Анатомия сердечного ритма.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Атриовентрикулярный узел</a:t>
            </a:r>
          </a:p>
          <a:p>
            <a:pPr lvl="1" algn="just"/>
            <a:r>
              <a:rPr lang="ru-RU" dirty="0" smtClean="0"/>
              <a:t> Принимает импульс от   </a:t>
            </a:r>
            <a:r>
              <a:rPr lang="ru-RU" dirty="0" err="1" smtClean="0"/>
              <a:t>синусового</a:t>
            </a:r>
            <a:r>
              <a:rPr lang="ru-RU" dirty="0" smtClean="0"/>
              <a:t>  узла </a:t>
            </a:r>
          </a:p>
          <a:p>
            <a:pPr lvl="1" algn="just"/>
            <a:r>
              <a:rPr lang="ru-RU" dirty="0" smtClean="0"/>
              <a:t>Обеспечивает проведение  импульса по  волокнам  пучка </a:t>
            </a:r>
            <a:r>
              <a:rPr lang="ru-RU" dirty="0" err="1" smtClean="0"/>
              <a:t>ГИСа</a:t>
            </a:r>
            <a:r>
              <a:rPr lang="ru-RU" dirty="0" smtClean="0"/>
              <a:t>- </a:t>
            </a:r>
            <a:r>
              <a:rPr lang="ru-RU" dirty="0" err="1" smtClean="0"/>
              <a:t>Пуркинье</a:t>
            </a:r>
            <a:r>
              <a:rPr lang="ru-RU" dirty="0" smtClean="0"/>
              <a:t>  </a:t>
            </a:r>
          </a:p>
          <a:p>
            <a:pPr lvl="1" algn="just"/>
            <a:r>
              <a:rPr lang="ru-RU" dirty="0" smtClean="0"/>
              <a:t>40-60 ударов, если  </a:t>
            </a:r>
            <a:r>
              <a:rPr lang="ru-RU" dirty="0" err="1" smtClean="0"/>
              <a:t>синусовый</a:t>
            </a:r>
            <a:r>
              <a:rPr lang="ru-RU" dirty="0" smtClean="0"/>
              <a:t>  узел не может   доставить импульс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1643050"/>
            <a:ext cx="32861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Преждевременный  предсердный ритм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60102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Мономорфная</a:t>
            </a:r>
            <a:r>
              <a:rPr lang="ru-RU" dirty="0" smtClean="0"/>
              <a:t> желудочковая тахикардия</a:t>
            </a:r>
            <a:br>
              <a:rPr lang="ru-RU" dirty="0" smtClean="0"/>
            </a:br>
            <a:r>
              <a:rPr lang="ru-RU" dirty="0" smtClean="0"/>
              <a:t>(быстрый, широкие и регулярные QRS)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2" y="3322638"/>
            <a:ext cx="60483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dirty="0" smtClean="0"/>
              <a:t>Полиморфная желудочковая тахикардия</a:t>
            </a:r>
            <a:br>
              <a:rPr lang="ru-RU" dirty="0" smtClean="0"/>
            </a:br>
            <a:r>
              <a:rPr lang="ru-RU" dirty="0" smtClean="0"/>
              <a:t>(Широкий и нерегулярные </a:t>
            </a:r>
            <a:r>
              <a:rPr lang="en-US" dirty="0" smtClean="0"/>
              <a:t>QRS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786058"/>
            <a:ext cx="7000923" cy="309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Можем ли мы предсказать, кто в группе риска?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Пациенты, у которых в анамнезе был инфаркт,  имеют  более  высокий риск внезапной сердечной смерти  </a:t>
            </a:r>
          </a:p>
          <a:p>
            <a:r>
              <a:rPr lang="ru-RU" dirty="0"/>
              <a:t>С</a:t>
            </a:r>
            <a:r>
              <a:rPr lang="ru-RU" dirty="0" smtClean="0"/>
              <a:t>пособность индуцировать угрожающий  жизни ритм</a:t>
            </a:r>
          </a:p>
          <a:p>
            <a:r>
              <a:rPr lang="ru-RU" dirty="0" smtClean="0"/>
              <a:t>С течением времени было обнаружено, что сердечная катетеризация не была необходима, и что лучший предиктор внезапной сердечной смерти - сниженная сердечная функция. </a:t>
            </a:r>
          </a:p>
          <a:p>
            <a:r>
              <a:rPr lang="ru-RU" dirty="0" smtClean="0"/>
              <a:t>Кроме того, лучшее лечение, чтобы предотвратить внезапную  сердечную смерть, как было установлено,  имплантируемый  дефибриллятор</a:t>
            </a:r>
            <a:endParaRPr lang="ru-RU" dirty="0"/>
          </a:p>
        </p:txBody>
      </p:sp>
      <p:pic>
        <p:nvPicPr>
          <p:cNvPr id="4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Имплантируемый сердечный </a:t>
            </a:r>
            <a:r>
              <a:rPr lang="ru-RU" dirty="0" err="1" smtClean="0"/>
              <a:t>дефибрилятор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txBody>
          <a:bodyPr/>
          <a:lstStyle/>
          <a:p>
            <a:r>
              <a:rPr lang="ru-RU" dirty="0" smtClean="0"/>
              <a:t>Устройство         Проводник         Программа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28850"/>
            <a:ext cx="7858180" cy="320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F:\muskular distrophy\Логотип МойМио\mymio_logo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929330"/>
            <a:ext cx="1714480" cy="65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527</Words>
  <Application>Microsoft Office PowerPoint</Application>
  <PresentationFormat>Экран (4:3)</PresentationFormat>
  <Paragraphs>84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Мышечная дистрофия Дюшенна и случаи внезапной сердечной смерти.</vt:lpstr>
      <vt:lpstr>Внезапная сердечная смерть</vt:lpstr>
      <vt:lpstr>Анатомия сердечного ритма.</vt:lpstr>
      <vt:lpstr>Анатомия сердечного ритма.</vt:lpstr>
      <vt:lpstr>Преждевременный  предсердный ритм</vt:lpstr>
      <vt:lpstr>Мономорфная желудочковая тахикардия (быстрый, широкие и регулярные QRS)</vt:lpstr>
      <vt:lpstr>Полиморфная желудочковая тахикардия (Широкий и нерегулярные QRS)</vt:lpstr>
      <vt:lpstr>Можем ли мы предсказать, кто в группе риска?</vt:lpstr>
      <vt:lpstr>Имплантируемый сердечный дефибрилятор.</vt:lpstr>
      <vt:lpstr>Имплантируемый сердечный дефибрилятор.</vt:lpstr>
      <vt:lpstr>Как он работает?</vt:lpstr>
      <vt:lpstr>Как он работает?</vt:lpstr>
      <vt:lpstr>Чувствительность</vt:lpstr>
      <vt:lpstr>Чувствительность</vt:lpstr>
      <vt:lpstr>Цепь дефибриляции</vt:lpstr>
      <vt:lpstr>Обнаружение нарушений ритма и терапия</vt:lpstr>
      <vt:lpstr>Обнаружение нарушений ритма и терапия</vt:lpstr>
      <vt:lpstr>Так каждый может использовать систему.</vt:lpstr>
      <vt:lpstr>Кто в группе риска - дилатационная кардиомиопатия.</vt:lpstr>
      <vt:lpstr>Современные рекомендации по ИКД</vt:lpstr>
      <vt:lpstr>Кто в группе риска - дилатационная кардиомиопатия.</vt:lpstr>
      <vt:lpstr>Неуместные нарушения у молодых людей</vt:lpstr>
      <vt:lpstr>Дети- не взрослые.</vt:lpstr>
      <vt:lpstr>Что известно о внезапной сердечной смерти у пациентов с миодистрофией Дюшенна?</vt:lpstr>
      <vt:lpstr>Внезапная сердечная смерть при миодистрофии Дюшенна.</vt:lpstr>
      <vt:lpstr>Заключение</vt:lpstr>
      <vt:lpstr>Переведено проектом МОЙМИО: www.mymio.org Оригинал: http://www.parentprojectmd.org/site/PageServer?pagename=Connect_conference_presentations_13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Мышечная дистрофия Дюшенна и случаи внезапной сердечной смерти.</dc:title>
  <dc:creator>Admin</dc:creator>
  <cp:lastModifiedBy>Admin</cp:lastModifiedBy>
  <cp:revision>9</cp:revision>
  <dcterms:created xsi:type="dcterms:W3CDTF">2014-11-29T14:08:25Z</dcterms:created>
  <dcterms:modified xsi:type="dcterms:W3CDTF">2014-11-29T15:38:35Z</dcterms:modified>
</cp:coreProperties>
</file>