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91C0-5283-479C-8F14-7CFCD2D9891A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4A3348-48F2-47A4-BB62-F1EE5549D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91C0-5283-479C-8F14-7CFCD2D9891A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3348-48F2-47A4-BB62-F1EE5549D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B4A3348-48F2-47A4-BB62-F1EE5549D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91C0-5283-479C-8F14-7CFCD2D9891A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91C0-5283-479C-8F14-7CFCD2D9891A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B4A3348-48F2-47A4-BB62-F1EE5549D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91C0-5283-479C-8F14-7CFCD2D9891A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4A3348-48F2-47A4-BB62-F1EE5549D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5E991C0-5283-479C-8F14-7CFCD2D9891A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3348-48F2-47A4-BB62-F1EE5549D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91C0-5283-479C-8F14-7CFCD2D9891A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B4A3348-48F2-47A4-BB62-F1EE5549D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91C0-5283-479C-8F14-7CFCD2D9891A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B4A3348-48F2-47A4-BB62-F1EE5549D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91C0-5283-479C-8F14-7CFCD2D9891A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4A3348-48F2-47A4-BB62-F1EE5549D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4A3348-48F2-47A4-BB62-F1EE5549D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91C0-5283-479C-8F14-7CFCD2D9891A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B4A3348-48F2-47A4-BB62-F1EE5549D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5E991C0-5283-479C-8F14-7CFCD2D9891A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5E991C0-5283-479C-8F14-7CFCD2D9891A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4A3348-48F2-47A4-BB62-F1EE5549D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entprojectmd.org/site/PageServer?pagename=Connect_conference_presentations_14" TargetMode="External"/><Relationship Id="rId2" Type="http://schemas.openxmlformats.org/officeDocument/2006/relationships/hyperlink" Target="http://www.mymio.org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6190"/>
            <a:ext cx="6400800" cy="2000264"/>
          </a:xfrm>
        </p:spPr>
        <p:txBody>
          <a:bodyPr/>
          <a:lstStyle/>
          <a:p>
            <a:r>
              <a:rPr lang="ru-RU" dirty="0" err="1" smtClean="0"/>
              <a:t>Джоан</a:t>
            </a:r>
            <a:r>
              <a:rPr lang="ru-RU" dirty="0" smtClean="0"/>
              <a:t> </a:t>
            </a:r>
            <a:r>
              <a:rPr lang="ru-RU" dirty="0" err="1" smtClean="0"/>
              <a:t>Донаван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83355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САТ-1104, противовоспалительный препарат для лечения </a:t>
            </a:r>
            <a:r>
              <a:rPr lang="ru-RU" sz="3600" dirty="0" err="1" smtClean="0"/>
              <a:t>миодистрофии</a:t>
            </a:r>
            <a:r>
              <a:rPr lang="ru-RU" sz="3600" dirty="0" smtClean="0"/>
              <a:t> </a:t>
            </a:r>
            <a:r>
              <a:rPr lang="ru-RU" sz="3600" dirty="0" err="1" smtClean="0"/>
              <a:t>Дюшенна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585789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САТ-1004 и САТ-1041 сохраняют мышечную функцию в течение 6 месяцев у мышей.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857364"/>
            <a:ext cx="5429288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585789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САТ-1041 уменьшал фиброз при длительном исследовании у мышей.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После 6 месяцев:</a:t>
            </a:r>
          </a:p>
          <a:p>
            <a:pPr lvl="1"/>
            <a:r>
              <a:rPr lang="ru-RU" dirty="0" smtClean="0"/>
              <a:t>Улучшения в функции диафрагмы</a:t>
            </a:r>
          </a:p>
          <a:p>
            <a:pPr lvl="1"/>
            <a:r>
              <a:rPr lang="ru-RU" dirty="0" smtClean="0"/>
              <a:t>Увеличение скелетной мышечной массы</a:t>
            </a:r>
          </a:p>
          <a:p>
            <a:pPr lvl="1"/>
            <a:r>
              <a:rPr lang="ru-RU" dirty="0" smtClean="0"/>
              <a:t>Снижение фиброза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212" y="2326481"/>
            <a:ext cx="37814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585789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585906"/>
          </a:xfrm>
        </p:spPr>
        <p:txBody>
          <a:bodyPr/>
          <a:lstStyle/>
          <a:p>
            <a:r>
              <a:rPr lang="ru-RU" dirty="0" smtClean="0"/>
              <a:t>САТ-1004 уменьшает активность </a:t>
            </a:r>
            <a:r>
              <a:rPr lang="en-US" dirty="0" smtClean="0"/>
              <a:t>NF-kb</a:t>
            </a:r>
            <a:r>
              <a:rPr lang="ru-RU" dirty="0" smtClean="0"/>
              <a:t> у собак, модели МДД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81000" y="3071810"/>
            <a:ext cx="2362200" cy="3054353"/>
          </a:xfrm>
        </p:spPr>
        <p:txBody>
          <a:bodyPr/>
          <a:lstStyle/>
          <a:p>
            <a:r>
              <a:rPr lang="ru-RU" dirty="0" smtClean="0"/>
              <a:t>Разовую доза CAT-1004 уменьшает как активацию NF-кВ в белых клеток и секрецию медиаторов воспаления (</a:t>
            </a:r>
            <a:r>
              <a:rPr lang="ru-RU" dirty="0" err="1" smtClean="0"/>
              <a:t>ФНО-α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5637" y="1714488"/>
            <a:ext cx="549592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585789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14400"/>
            <a:ext cx="2528918" cy="990600"/>
          </a:xfrm>
        </p:spPr>
        <p:txBody>
          <a:bodyPr/>
          <a:lstStyle/>
          <a:p>
            <a:r>
              <a:rPr lang="ru-RU" dirty="0" smtClean="0"/>
              <a:t>Подготовка к клиническим исследованиям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Неклиническое исследование (GLP) поддержка исследований у мальчиков с МДД:</a:t>
            </a:r>
          </a:p>
          <a:p>
            <a:r>
              <a:rPr lang="ru-RU" dirty="0" smtClean="0"/>
              <a:t>Полное исследование  безопасности и  фармакологии (CV, легких, ЦНС) не показали никаких неблагоприятных эффектов</a:t>
            </a:r>
          </a:p>
          <a:p>
            <a:r>
              <a:rPr lang="ru-RU" dirty="0" smtClean="0"/>
              <a:t>Исследования </a:t>
            </a:r>
            <a:r>
              <a:rPr lang="ru-RU" dirty="0" err="1" smtClean="0"/>
              <a:t>генотоксичности</a:t>
            </a:r>
            <a:r>
              <a:rPr lang="ru-RU" dirty="0" smtClean="0"/>
              <a:t>  отрицательные</a:t>
            </a:r>
          </a:p>
          <a:p>
            <a:r>
              <a:rPr lang="ru-RU" dirty="0" smtClean="0"/>
              <a:t>Повторное исследование токсикологии на крысах и собаках не показало никаких неблагоприятных эффектов в любой дозе</a:t>
            </a:r>
          </a:p>
          <a:p>
            <a:r>
              <a:rPr lang="ru-RU" dirty="0" smtClean="0"/>
              <a:t>Производственный процесс установлен,  в детских желатиновых капсулах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357430"/>
            <a:ext cx="12096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585789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Клинический опыт: Фаза 1 безопасность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Экспозиция:</a:t>
            </a:r>
          </a:p>
          <a:p>
            <a:pPr lvl="1"/>
            <a:r>
              <a:rPr lang="ru-RU" dirty="0" smtClean="0"/>
              <a:t>79 пациентов</a:t>
            </a:r>
          </a:p>
          <a:p>
            <a:pPr lvl="1"/>
            <a:r>
              <a:rPr lang="ru-RU" dirty="0" smtClean="0"/>
              <a:t>Разовые дозы до 6000 мг</a:t>
            </a:r>
          </a:p>
          <a:p>
            <a:pPr lvl="1"/>
            <a:r>
              <a:rPr lang="ru-RU" dirty="0" smtClean="0"/>
              <a:t>Несколько доз до 2000 мг BID (4000 мг) общего в течение 14 дней</a:t>
            </a:r>
          </a:p>
          <a:p>
            <a:r>
              <a:rPr lang="ru-RU" dirty="0" smtClean="0"/>
              <a:t>Оценка:</a:t>
            </a:r>
          </a:p>
          <a:p>
            <a:pPr lvl="1"/>
            <a:r>
              <a:rPr lang="ru-RU" dirty="0" smtClean="0"/>
              <a:t>Наиболее распространенные побочные эффекты: головная боль и диарея</a:t>
            </a:r>
          </a:p>
          <a:p>
            <a:pPr lvl="1"/>
            <a:r>
              <a:rPr lang="ru-RU" dirty="0" smtClean="0"/>
              <a:t>Лабораторные: безопасен для печени, почек, гематологии</a:t>
            </a:r>
          </a:p>
          <a:p>
            <a:pPr lvl="1"/>
            <a:r>
              <a:rPr lang="ru-RU" dirty="0" smtClean="0"/>
              <a:t> ЭКГ, жизненные показатели: никаких проблем безопасности</a:t>
            </a:r>
            <a:endParaRPr lang="ru-RU" dirty="0"/>
          </a:p>
        </p:txBody>
      </p:sp>
      <p:pic>
        <p:nvPicPr>
          <p:cNvPr id="7" name="Рисунок 6" descr="mymio_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585789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Фаза 1. </a:t>
            </a:r>
            <a:r>
              <a:rPr lang="ru-RU" dirty="0" err="1" smtClean="0"/>
              <a:t>Фармакокинетика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Первоначальное  соединение:</a:t>
            </a:r>
          </a:p>
          <a:p>
            <a:r>
              <a:rPr lang="ru-RU" dirty="0" smtClean="0"/>
              <a:t> CAT-1004 показывает </a:t>
            </a:r>
            <a:r>
              <a:rPr lang="ru-RU" dirty="0" err="1" smtClean="0"/>
              <a:t>дозозависимое</a:t>
            </a:r>
            <a:r>
              <a:rPr lang="ru-RU" dirty="0" smtClean="0"/>
              <a:t> увеличение абсорбции до дозы 4000 мг</a:t>
            </a:r>
          </a:p>
          <a:p>
            <a:r>
              <a:rPr lang="ru-RU" dirty="0" smtClean="0"/>
              <a:t>Увеличение поглощения с высоким содержанием жиров </a:t>
            </a:r>
          </a:p>
          <a:p>
            <a:r>
              <a:rPr lang="ru-RU" dirty="0" smtClean="0"/>
              <a:t>Не отмечено разницы в экспозиции между высоким  и низким содержанием жира в еде</a:t>
            </a:r>
          </a:p>
          <a:p>
            <a:r>
              <a:rPr lang="ru-RU" dirty="0" smtClean="0"/>
              <a:t>Метаболизм:</a:t>
            </a:r>
          </a:p>
          <a:p>
            <a:r>
              <a:rPr lang="ru-RU" dirty="0" smtClean="0"/>
              <a:t>Ни </a:t>
            </a:r>
            <a:r>
              <a:rPr lang="ru-RU" dirty="0" err="1" smtClean="0"/>
              <a:t>салицилат</a:t>
            </a:r>
            <a:r>
              <a:rPr lang="ru-RU" dirty="0" smtClean="0"/>
              <a:t>, </a:t>
            </a:r>
            <a:r>
              <a:rPr lang="ru-RU" dirty="0" err="1" smtClean="0"/>
              <a:t>ни</a:t>
            </a:r>
            <a:r>
              <a:rPr lang="ru-RU" dirty="0" smtClean="0"/>
              <a:t> ДГК не обнаружены в крови, но метаболические продукты </a:t>
            </a:r>
            <a:r>
              <a:rPr lang="ru-RU" dirty="0" err="1" smtClean="0"/>
              <a:t>салицилата</a:t>
            </a:r>
            <a:r>
              <a:rPr lang="ru-RU" dirty="0" smtClean="0"/>
              <a:t> найдены</a:t>
            </a:r>
          </a:p>
          <a:p>
            <a:r>
              <a:rPr lang="ru-RU" dirty="0" smtClean="0"/>
              <a:t>Эффекты CAT-1004 у человека сравнимы или больше, чем эффективные дозы у животных моделей.</a:t>
            </a:r>
            <a:endParaRPr lang="ru-RU" dirty="0"/>
          </a:p>
        </p:txBody>
      </p:sp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585789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САТ-1004 уменьшает маркеры воспаления в крови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785818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585789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САТ-1004 исследование у взрослых.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828680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585789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САТ-1004: оральный противовоспалительный препарат для лечения МДД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Воспаление является ключевым медиатором повреждения мышц и подавления регенерации мышц</a:t>
            </a:r>
          </a:p>
          <a:p>
            <a:r>
              <a:rPr lang="ru-RU" dirty="0" smtClean="0"/>
              <a:t>САТ-1004 обладает активностью в доклинических моделях МДД</a:t>
            </a:r>
          </a:p>
          <a:p>
            <a:pPr lvl="1"/>
            <a:r>
              <a:rPr lang="ru-RU" dirty="0" smtClean="0"/>
              <a:t>Увеличение регенерации мышечных волокон</a:t>
            </a:r>
          </a:p>
          <a:p>
            <a:pPr lvl="1"/>
            <a:r>
              <a:rPr lang="ru-RU" dirty="0" smtClean="0"/>
              <a:t>Сокращение дегенерации мышечных волокон</a:t>
            </a:r>
          </a:p>
          <a:p>
            <a:pPr lvl="1"/>
            <a:r>
              <a:rPr lang="ru-RU" dirty="0" smtClean="0"/>
              <a:t>Поддержание мышечной массы</a:t>
            </a:r>
          </a:p>
          <a:p>
            <a:pPr lvl="1"/>
            <a:r>
              <a:rPr lang="ru-RU" dirty="0" smtClean="0"/>
              <a:t>Поддержание мышечной силы и функции</a:t>
            </a:r>
          </a:p>
          <a:p>
            <a:r>
              <a:rPr lang="ru-RU" dirty="0" smtClean="0"/>
              <a:t> Доклинические исследования не показали токсичности</a:t>
            </a:r>
          </a:p>
          <a:p>
            <a:r>
              <a:rPr lang="ru-RU" dirty="0" smtClean="0"/>
              <a:t> В фазе 1 САТ-1004 был безопасным и уменьшил </a:t>
            </a:r>
            <a:r>
              <a:rPr lang="ru-RU" dirty="0" err="1" smtClean="0"/>
              <a:t>биомаркеры</a:t>
            </a:r>
            <a:r>
              <a:rPr lang="ru-RU" dirty="0" smtClean="0"/>
              <a:t> воспаления</a:t>
            </a:r>
          </a:p>
          <a:p>
            <a:r>
              <a:rPr lang="ru-RU" dirty="0" smtClean="0"/>
              <a:t>Исследования пациентов с МДД планируются</a:t>
            </a:r>
          </a:p>
          <a:p>
            <a:pPr lvl="1"/>
            <a:r>
              <a:rPr lang="ru-RU" dirty="0" smtClean="0"/>
              <a:t> Подход для оценки безопасности, </a:t>
            </a:r>
            <a:r>
              <a:rPr lang="ru-RU" dirty="0" err="1" smtClean="0"/>
              <a:t>фармакокинетики</a:t>
            </a:r>
            <a:r>
              <a:rPr lang="ru-RU" dirty="0" smtClean="0"/>
              <a:t> и восстановления  у молодых мальчиков </a:t>
            </a:r>
            <a:endParaRPr lang="ru-RU" dirty="0"/>
          </a:p>
        </p:txBody>
      </p:sp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585789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1428736"/>
            <a:ext cx="8534400" cy="4786346"/>
          </a:xfrm>
        </p:spPr>
        <p:txBody>
          <a:bodyPr>
            <a:normAutofit/>
          </a:bodyPr>
          <a:lstStyle/>
          <a:p>
            <a:r>
              <a:rPr lang="ru-RU" dirty="0" smtClean="0"/>
              <a:t>Переведено проектом МОЙМИО: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http://www.mymio.org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Оригинал: </a:t>
            </a:r>
            <a:r>
              <a:rPr lang="en-US" dirty="0" smtClean="0">
                <a:hlinkClick r:id="rId3"/>
              </a:rPr>
              <a:t>http://www.parentprojectmd.org/site/PageServer?pagename=Connect_conference_presentations_14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САТ-1004 для </a:t>
            </a:r>
            <a:r>
              <a:rPr lang="ru-RU" dirty="0" err="1" smtClean="0"/>
              <a:t>миодистрофии</a:t>
            </a:r>
            <a:r>
              <a:rPr lang="ru-RU" dirty="0" smtClean="0"/>
              <a:t> </a:t>
            </a:r>
            <a:r>
              <a:rPr lang="ru-RU" dirty="0" err="1" smtClean="0"/>
              <a:t>Дюшенна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714487"/>
          <a:ext cx="8504238" cy="4275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673"/>
                <a:gridCol w="6305565"/>
              </a:tblGrid>
              <a:tr h="875334">
                <a:tc>
                  <a:txBody>
                    <a:bodyPr/>
                    <a:lstStyle/>
                    <a:p>
                      <a:r>
                        <a:rPr lang="ru-RU" dirty="0" smtClean="0"/>
                        <a:t>Обзор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Воспаление основной патологический процесс при </a:t>
                      </a:r>
                      <a:r>
                        <a:rPr lang="ru-RU" dirty="0" err="1" smtClean="0"/>
                        <a:t>миодистрофии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Дюшенна</a:t>
                      </a:r>
                      <a:r>
                        <a:rPr lang="ru-RU" dirty="0" smtClean="0"/>
                        <a:t>, приводящий к дегенерации мышц.</a:t>
                      </a:r>
                      <a:endParaRPr lang="ru-RU" dirty="0"/>
                    </a:p>
                  </a:txBody>
                  <a:tcPr/>
                </a:tc>
              </a:tr>
              <a:tr h="875334">
                <a:tc>
                  <a:txBody>
                    <a:bodyPr/>
                    <a:lstStyle/>
                    <a:p>
                      <a:r>
                        <a:rPr lang="ru-RU" dirty="0" smtClean="0"/>
                        <a:t>Доклиническая эффективность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Данный испытаний на животных моделях показывают уменьшение воспаления и улучшение мышечной функции.</a:t>
                      </a:r>
                      <a:endParaRPr lang="ru-RU" dirty="0"/>
                    </a:p>
                  </a:txBody>
                  <a:tcPr/>
                </a:tc>
              </a:tr>
              <a:tr h="815462">
                <a:tc>
                  <a:txBody>
                    <a:bodyPr/>
                    <a:lstStyle/>
                    <a:p>
                      <a:r>
                        <a:rPr lang="ru-RU" dirty="0" smtClean="0"/>
                        <a:t>Доклиническая безопасность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было выявлено  побочных эффектов</a:t>
                      </a:r>
                      <a:endParaRPr lang="ru-RU" dirty="0"/>
                    </a:p>
                  </a:txBody>
                  <a:tcPr/>
                </a:tc>
              </a:tr>
              <a:tr h="815462">
                <a:tc>
                  <a:txBody>
                    <a:bodyPr/>
                    <a:lstStyle/>
                    <a:p>
                      <a:r>
                        <a:rPr lang="ru-RU" dirty="0" smtClean="0"/>
                        <a:t>Фаза 1 у взрослых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Препарат показал уменьшение </a:t>
                      </a:r>
                      <a:r>
                        <a:rPr lang="ru-RU" dirty="0" err="1" smtClean="0"/>
                        <a:t>биомаркеров</a:t>
                      </a:r>
                      <a:r>
                        <a:rPr lang="ru-RU" dirty="0" smtClean="0"/>
                        <a:t> воспаления</a:t>
                      </a:r>
                      <a:endParaRPr lang="ru-RU" dirty="0"/>
                    </a:p>
                  </a:txBody>
                  <a:tcPr/>
                </a:tc>
              </a:tr>
              <a:tr h="815462">
                <a:tc>
                  <a:txBody>
                    <a:bodyPr/>
                    <a:lstStyle/>
                    <a:p>
                      <a:r>
                        <a:rPr lang="ru-RU" dirty="0" smtClean="0"/>
                        <a:t>Следующие</a:t>
                      </a:r>
                      <a:r>
                        <a:rPr lang="ru-RU" baseline="0" dirty="0" smtClean="0"/>
                        <a:t> шаги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Планирование исследований у пациентов с МДД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5929330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Nf</a:t>
            </a:r>
            <a:r>
              <a:rPr lang="en-US" sz="2000" dirty="0" smtClean="0"/>
              <a:t>-kb </a:t>
            </a:r>
            <a:r>
              <a:rPr lang="ru-RU" sz="2000" dirty="0" smtClean="0"/>
              <a:t>активация провоцирует воспаление и подавляет регенерацию стволовых мышечных клеток</a:t>
            </a:r>
            <a:endParaRPr lang="ru-RU" sz="2000" dirty="0"/>
          </a:p>
        </p:txBody>
      </p:sp>
      <p:pic>
        <p:nvPicPr>
          <p:cNvPr id="4" name="Содержимое 3" descr="Безымянный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98624"/>
            <a:ext cx="8286808" cy="4516457"/>
          </a:xfrm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5929330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Множественный подход к лечению МДД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1"/>
          <a:ext cx="8504238" cy="4830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6"/>
                <a:gridCol w="2834746"/>
                <a:gridCol w="1029775"/>
                <a:gridCol w="1804971"/>
              </a:tblGrid>
              <a:tr h="1610262">
                <a:tc>
                  <a:txBody>
                    <a:bodyPr/>
                    <a:lstStyle/>
                    <a:p>
                      <a:r>
                        <a:rPr lang="ru-RU" dirty="0" smtClean="0"/>
                        <a:t>Увеличение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дистрофина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Увеличение </a:t>
                      </a:r>
                      <a:r>
                        <a:rPr lang="ru-RU" dirty="0" err="1" smtClean="0"/>
                        <a:t>дистрофина</a:t>
                      </a:r>
                      <a:r>
                        <a:rPr lang="ru-RU" dirty="0" smtClean="0"/>
                        <a:t> или </a:t>
                      </a:r>
                      <a:r>
                        <a:rPr lang="ru-RU" dirty="0" err="1" smtClean="0"/>
                        <a:t>атрофина</a:t>
                      </a:r>
                      <a:r>
                        <a:rPr lang="ru-RU" dirty="0" smtClean="0"/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Не подходит для всех пациентов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0262">
                <a:tc>
                  <a:txBody>
                    <a:bodyPr/>
                    <a:lstStyle/>
                    <a:p>
                      <a:r>
                        <a:rPr lang="ru-RU" dirty="0" smtClean="0"/>
                        <a:t>Блокада дегенерации мышц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Воспаление,</a:t>
                      </a:r>
                      <a:r>
                        <a:rPr lang="ru-RU" baseline="0" dirty="0" smtClean="0"/>
                        <a:t> фиброз, некроз.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Дополняет терапию, направленную на молекулярный дефект.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NF-</a:t>
                      </a:r>
                      <a:r>
                        <a:rPr lang="en-US" dirty="0" err="1" smtClean="0"/>
                        <a:t>kB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Вне</a:t>
                      </a:r>
                      <a:r>
                        <a:rPr lang="ru-RU" baseline="0" dirty="0" smtClean="0"/>
                        <a:t> зависимости от типа мутации</a:t>
                      </a:r>
                      <a:endParaRPr lang="ru-RU" dirty="0"/>
                    </a:p>
                  </a:txBody>
                  <a:tcPr/>
                </a:tc>
              </a:tr>
              <a:tr h="1610262">
                <a:tc>
                  <a:txBody>
                    <a:bodyPr/>
                    <a:lstStyle/>
                    <a:p>
                      <a:r>
                        <a:rPr lang="ru-RU" dirty="0" smtClean="0"/>
                        <a:t>Улучшение</a:t>
                      </a:r>
                      <a:r>
                        <a:rPr lang="ru-RU" baseline="0" dirty="0" smtClean="0"/>
                        <a:t> регенерации мышц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Важнейшее значение для восстановления функции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Множественные подходы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6143644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Дети с МДД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Контроль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Активация  </a:t>
            </a:r>
            <a:r>
              <a:rPr lang="en-US" dirty="0" smtClean="0"/>
              <a:t>NF-</a:t>
            </a:r>
            <a:r>
              <a:rPr lang="en-US" dirty="0" err="1" smtClean="0"/>
              <a:t>kB</a:t>
            </a:r>
            <a:r>
              <a:rPr lang="ru-RU" dirty="0" smtClean="0"/>
              <a:t> в раннем периоде МДД.</a:t>
            </a:r>
            <a:br>
              <a:rPr lang="ru-RU" dirty="0" smtClean="0"/>
            </a:br>
            <a:r>
              <a:rPr lang="ru-RU" sz="1200" dirty="0" smtClean="0"/>
              <a:t>Мышечная биопсия у детей с мышечной дистрофией </a:t>
            </a:r>
            <a:r>
              <a:rPr lang="ru-RU" sz="1200" dirty="0" err="1" smtClean="0"/>
              <a:t>Дюшенна</a:t>
            </a:r>
            <a:r>
              <a:rPr lang="ru-RU" sz="1200" dirty="0" smtClean="0"/>
              <a:t> по сравнению с соответствующей по возрасту контрольной группой.  </a:t>
            </a:r>
            <a:r>
              <a:rPr lang="ru-RU" sz="1200" dirty="0" err="1" smtClean="0"/>
              <a:t>NF-кB</a:t>
            </a:r>
            <a:r>
              <a:rPr lang="ru-RU" sz="1200" dirty="0" smtClean="0"/>
              <a:t> активация обнаруживается  у младенцев до начала фиброза</a:t>
            </a:r>
            <a:endParaRPr lang="ru-RU" sz="1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2968225"/>
            <a:ext cx="4041775" cy="282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928934"/>
            <a:ext cx="40386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mymio_logo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585789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Подавление </a:t>
            </a:r>
            <a:r>
              <a:rPr lang="en-US" dirty="0" smtClean="0"/>
              <a:t>NF-</a:t>
            </a:r>
            <a:r>
              <a:rPr lang="en-US" dirty="0" err="1" smtClean="0"/>
              <a:t>kB</a:t>
            </a:r>
            <a:r>
              <a:rPr lang="ru-RU" dirty="0" smtClean="0"/>
              <a:t> может изменить атрофию мышц.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231" y="1646237"/>
            <a:ext cx="82010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6000768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Предотвращение активации </a:t>
            </a:r>
            <a:r>
              <a:rPr lang="en-US" dirty="0" smtClean="0"/>
              <a:t>NF-</a:t>
            </a:r>
            <a:r>
              <a:rPr lang="en-US" dirty="0" err="1" smtClean="0"/>
              <a:t>kB</a:t>
            </a:r>
            <a:r>
              <a:rPr lang="ru-RU" dirty="0" smtClean="0"/>
              <a:t> у </a:t>
            </a:r>
            <a:r>
              <a:rPr lang="en-US" dirty="0" err="1" smtClean="0"/>
              <a:t>ndx</a:t>
            </a:r>
            <a:r>
              <a:rPr lang="ru-RU" dirty="0" smtClean="0"/>
              <a:t> мышей увеличивает рост спутниковых клеток.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Продукция </a:t>
            </a:r>
            <a:r>
              <a:rPr lang="ru-RU" dirty="0" err="1" smtClean="0"/>
              <a:t>дистрофина</a:t>
            </a:r>
            <a:r>
              <a:rPr lang="ru-RU" dirty="0" smtClean="0"/>
              <a:t>( красный) в стволовых клетках.</a:t>
            </a:r>
          </a:p>
          <a:p>
            <a:r>
              <a:rPr lang="ru-RU" dirty="0" err="1" smtClean="0"/>
              <a:t>Интактные</a:t>
            </a:r>
            <a:r>
              <a:rPr lang="ru-RU" dirty="0" smtClean="0"/>
              <a:t> уровни </a:t>
            </a:r>
            <a:r>
              <a:rPr lang="en-US" dirty="0" smtClean="0"/>
              <a:t>NF-</a:t>
            </a:r>
            <a:r>
              <a:rPr lang="en-US" dirty="0" err="1" smtClean="0"/>
              <a:t>kB</a:t>
            </a:r>
            <a:r>
              <a:rPr lang="ru-RU" dirty="0" smtClean="0"/>
              <a:t>  Уменьшение </a:t>
            </a:r>
            <a:r>
              <a:rPr lang="en-US" dirty="0" smtClean="0"/>
              <a:t>NF-</a:t>
            </a:r>
            <a:r>
              <a:rPr lang="en-US" dirty="0" err="1" smtClean="0"/>
              <a:t>kB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000372"/>
            <a:ext cx="72866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585789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САТ-1004 модулирует </a:t>
            </a:r>
            <a:r>
              <a:rPr lang="en-US" dirty="0" smtClean="0"/>
              <a:t>NF-</a:t>
            </a:r>
            <a:r>
              <a:rPr lang="en-US" dirty="0" err="1" smtClean="0"/>
              <a:t>kB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728667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585789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САТ-1004 уменьшает воспаление и дегенерацию, увеличивает регенерацию мышц у </a:t>
            </a:r>
            <a:r>
              <a:rPr lang="en-US" sz="2800" dirty="0" err="1" smtClean="0"/>
              <a:t>mdx</a:t>
            </a:r>
            <a:r>
              <a:rPr lang="ru-RU" sz="2800" dirty="0" smtClean="0"/>
              <a:t> мышей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9"/>
            <a:ext cx="792961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96</TotalTime>
  <Words>528</Words>
  <Application>Microsoft Office PowerPoint</Application>
  <PresentationFormat>Экран (4:3)</PresentationFormat>
  <Paragraphs>88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Georgia</vt:lpstr>
      <vt:lpstr>Wingdings</vt:lpstr>
      <vt:lpstr>Wingdings 2</vt:lpstr>
      <vt:lpstr>Официальная</vt:lpstr>
      <vt:lpstr>САТ-1104, противовоспалительный препарат для лечения миодистрофии Дюшенна.</vt:lpstr>
      <vt:lpstr>САТ-1004 для миодистрофии Дюшенна</vt:lpstr>
      <vt:lpstr>Nf-kb активация провоцирует воспаление и подавляет регенерацию стволовых мышечных клеток</vt:lpstr>
      <vt:lpstr>Множественный подход к лечению МДД</vt:lpstr>
      <vt:lpstr>Активация  NF-kB в раннем периоде МДД. Мышечная биопсия у детей с мышечной дистрофией Дюшенна по сравнению с соответствующей по возрасту контрольной группой.  NF-кB активация обнаруживается  у младенцев до начала фиброза</vt:lpstr>
      <vt:lpstr>Подавление NF-kB может изменить атрофию мышц.</vt:lpstr>
      <vt:lpstr>Предотвращение активации NF-kB у ndx мышей увеличивает рост спутниковых клеток.</vt:lpstr>
      <vt:lpstr>САТ-1004 модулирует NF-kB</vt:lpstr>
      <vt:lpstr>САТ-1004 уменьшает воспаление и дегенерацию, увеличивает регенерацию мышц у mdx мышей</vt:lpstr>
      <vt:lpstr>САТ-1004 и САТ-1041 сохраняют мышечную функцию в течение 6 месяцев у мышей.</vt:lpstr>
      <vt:lpstr>САТ-1041 уменьшал фиброз при длительном исследовании у мышей.</vt:lpstr>
      <vt:lpstr>САТ-1004 уменьшает активность NF-kb у собак, модели МДД</vt:lpstr>
      <vt:lpstr>Подготовка к клиническим исследованиям</vt:lpstr>
      <vt:lpstr>Клинический опыт: Фаза 1 безопасность</vt:lpstr>
      <vt:lpstr>Фаза 1. Фармакокинетика.</vt:lpstr>
      <vt:lpstr>САТ-1004 уменьшает маркеры воспаления в крови</vt:lpstr>
      <vt:lpstr>САТ-1004 исследование у взрослых.</vt:lpstr>
      <vt:lpstr>САТ-1004: оральный противовоспалительный препарат для лечения МДД</vt:lpstr>
      <vt:lpstr>Переведено проектом МОЙМИО: http://www.mymio.org  Оригинал: http://www.parentprojectmd.org/site/PageServer?pagename=Connect_conference_presentations_14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САТ-1104, противовоспалительный препарат для лечения миодистрофии Дюшенна.</dc:title>
  <dc:creator>Admin</dc:creator>
  <cp:lastModifiedBy>Сергей</cp:lastModifiedBy>
  <cp:revision>11</cp:revision>
  <dcterms:created xsi:type="dcterms:W3CDTF">2015-04-29T12:18:50Z</dcterms:created>
  <dcterms:modified xsi:type="dcterms:W3CDTF">2015-05-02T22:40:24Z</dcterms:modified>
</cp:coreProperties>
</file>