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D5998-EE46-432D-B23F-03EBF9F0F1E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73DBC19-D0FF-457E-AB51-4BEF3154CD57}">
      <dgm:prSet phldrT="[Текст]"/>
      <dgm:spPr/>
      <dgm:t>
        <a:bodyPr/>
        <a:lstStyle/>
        <a:p>
          <a:r>
            <a:rPr lang="ru-RU" dirty="0" smtClean="0"/>
            <a:t>Сообщество </a:t>
          </a:r>
          <a:r>
            <a:rPr lang="ru-RU" dirty="0" err="1" smtClean="0"/>
            <a:t>Дюшенна</a:t>
          </a:r>
          <a:r>
            <a:rPr lang="ru-RU" dirty="0" smtClean="0"/>
            <a:t>, </a:t>
          </a:r>
          <a:r>
            <a:rPr lang="en-US" dirty="0" smtClean="0"/>
            <a:t>n=</a:t>
          </a:r>
          <a:r>
            <a:rPr lang="ru-RU" dirty="0" smtClean="0"/>
            <a:t> 2285</a:t>
          </a:r>
          <a:endParaRPr lang="ru-RU" dirty="0"/>
        </a:p>
      </dgm:t>
    </dgm:pt>
    <dgm:pt modelId="{E9ED7CE1-1CF9-4736-B994-8D1869AE719E}" type="parTrans" cxnId="{7BEB8D46-2337-4DC5-9E6C-9E284B3C6197}">
      <dgm:prSet/>
      <dgm:spPr/>
      <dgm:t>
        <a:bodyPr/>
        <a:lstStyle/>
        <a:p>
          <a:endParaRPr lang="ru-RU"/>
        </a:p>
      </dgm:t>
    </dgm:pt>
    <dgm:pt modelId="{D1B57E29-C5B6-4D46-B7D5-EA083B9A33FA}" type="sibTrans" cxnId="{7BEB8D46-2337-4DC5-9E6C-9E284B3C6197}">
      <dgm:prSet/>
      <dgm:spPr/>
      <dgm:t>
        <a:bodyPr/>
        <a:lstStyle/>
        <a:p>
          <a:endParaRPr lang="ru-RU"/>
        </a:p>
      </dgm:t>
    </dgm:pt>
    <dgm:pt modelId="{F6A2BC63-D9DC-4928-9C8E-144405391535}">
      <dgm:prSet phldrT="[Текст]"/>
      <dgm:spPr/>
      <dgm:t>
        <a:bodyPr/>
        <a:lstStyle/>
        <a:p>
          <a:r>
            <a:rPr lang="ru-RU" dirty="0" smtClean="0"/>
            <a:t>Мужской пол, </a:t>
          </a:r>
          <a:r>
            <a:rPr lang="en-US" dirty="0" smtClean="0"/>
            <a:t> n=1344</a:t>
          </a:r>
          <a:endParaRPr lang="ru-RU" dirty="0"/>
        </a:p>
      </dgm:t>
    </dgm:pt>
    <dgm:pt modelId="{A6BC9DD7-8F07-4717-8FC8-459CA97786F8}" type="parTrans" cxnId="{1639DD98-A8F6-442D-87DD-3B7E57ACEEAD}">
      <dgm:prSet/>
      <dgm:spPr/>
      <dgm:t>
        <a:bodyPr/>
        <a:lstStyle/>
        <a:p>
          <a:endParaRPr lang="ru-RU"/>
        </a:p>
      </dgm:t>
    </dgm:pt>
    <dgm:pt modelId="{B51DC43C-7724-4E05-93DF-84C36D0A44F4}" type="sibTrans" cxnId="{1639DD98-A8F6-442D-87DD-3B7E57ACEEAD}">
      <dgm:prSet/>
      <dgm:spPr/>
      <dgm:t>
        <a:bodyPr/>
        <a:lstStyle/>
        <a:p>
          <a:endParaRPr lang="ru-RU"/>
        </a:p>
      </dgm:t>
    </dgm:pt>
    <dgm:pt modelId="{03C207C0-D800-4622-BB72-1D4C6899C4A5}">
      <dgm:prSet phldrT="[Текст]"/>
      <dgm:spPr/>
      <dgm:t>
        <a:bodyPr/>
        <a:lstStyle/>
        <a:p>
          <a:r>
            <a:rPr lang="ru-RU" dirty="0" smtClean="0"/>
            <a:t>США, </a:t>
          </a:r>
          <a:r>
            <a:rPr lang="en-US" dirty="0" smtClean="0"/>
            <a:t>n=941</a:t>
          </a:r>
          <a:endParaRPr lang="ru-RU" dirty="0"/>
        </a:p>
      </dgm:t>
    </dgm:pt>
    <dgm:pt modelId="{AC329C63-540F-4376-BA7F-500848225B7D}" type="parTrans" cxnId="{67AC919E-7294-4362-BC24-C932BAEDA54C}">
      <dgm:prSet/>
      <dgm:spPr/>
      <dgm:t>
        <a:bodyPr/>
        <a:lstStyle/>
        <a:p>
          <a:endParaRPr lang="ru-RU"/>
        </a:p>
      </dgm:t>
    </dgm:pt>
    <dgm:pt modelId="{EAC9351F-B3ED-4265-976B-75A1DF42B29C}" type="sibTrans" cxnId="{67AC919E-7294-4362-BC24-C932BAEDA54C}">
      <dgm:prSet/>
      <dgm:spPr/>
      <dgm:t>
        <a:bodyPr/>
        <a:lstStyle/>
        <a:p>
          <a:endParaRPr lang="ru-RU"/>
        </a:p>
      </dgm:t>
    </dgm:pt>
    <dgm:pt modelId="{77B9FD9B-9FD5-4658-8B65-0BE16ABA04A7}">
      <dgm:prSet phldrT="[Текст]"/>
      <dgm:spPr/>
      <dgm:t>
        <a:bodyPr/>
        <a:lstStyle/>
        <a:p>
          <a:r>
            <a:rPr lang="ru-RU" dirty="0" err="1" smtClean="0"/>
            <a:t>Миодистрофия</a:t>
          </a:r>
          <a:r>
            <a:rPr lang="ru-RU" dirty="0" smtClean="0"/>
            <a:t> </a:t>
          </a:r>
          <a:r>
            <a:rPr lang="ru-RU" dirty="0" err="1" smtClean="0"/>
            <a:t>Дюшенна</a:t>
          </a:r>
          <a:r>
            <a:rPr lang="en-US" dirty="0" smtClean="0"/>
            <a:t> n=1396</a:t>
          </a:r>
          <a:endParaRPr lang="ru-RU" dirty="0"/>
        </a:p>
      </dgm:t>
    </dgm:pt>
    <dgm:pt modelId="{F0DDD171-0520-4A77-95DF-32C639362B73}" type="parTrans" cxnId="{381DEA66-CAD3-4716-B5C7-3ACB36B3AB55}">
      <dgm:prSet/>
      <dgm:spPr/>
      <dgm:t>
        <a:bodyPr/>
        <a:lstStyle/>
        <a:p>
          <a:endParaRPr lang="ru-RU"/>
        </a:p>
      </dgm:t>
    </dgm:pt>
    <dgm:pt modelId="{85BAA5C6-A46D-434F-BEEB-2166B85817DF}" type="sibTrans" cxnId="{381DEA66-CAD3-4716-B5C7-3ACB36B3AB55}">
      <dgm:prSet/>
      <dgm:spPr/>
      <dgm:t>
        <a:bodyPr/>
        <a:lstStyle/>
        <a:p>
          <a:endParaRPr lang="ru-RU"/>
        </a:p>
      </dgm:t>
    </dgm:pt>
    <dgm:pt modelId="{6D10E9FB-EC0F-4A55-83A3-9DAE7C68F3EC}">
      <dgm:prSet phldrT="[Текст]"/>
      <dgm:spPr/>
      <dgm:t>
        <a:bodyPr/>
        <a:lstStyle/>
        <a:p>
          <a:r>
            <a:rPr lang="ru-RU" dirty="0" smtClean="0"/>
            <a:t>Без способности ходить, </a:t>
          </a:r>
          <a:r>
            <a:rPr lang="en-US" dirty="0" smtClean="0"/>
            <a:t>n=384</a:t>
          </a:r>
          <a:endParaRPr lang="ru-RU" dirty="0"/>
        </a:p>
      </dgm:t>
    </dgm:pt>
    <dgm:pt modelId="{23837A97-A396-4B20-B7D1-C301AA6E942E}" type="parTrans" cxnId="{D56FEECA-72D4-47B7-94D8-AA4F0E438756}">
      <dgm:prSet/>
      <dgm:spPr/>
      <dgm:t>
        <a:bodyPr/>
        <a:lstStyle/>
        <a:p>
          <a:endParaRPr lang="ru-RU"/>
        </a:p>
      </dgm:t>
    </dgm:pt>
    <dgm:pt modelId="{21797DEB-688C-4DB3-9F84-6DDE3482B16C}" type="sibTrans" cxnId="{D56FEECA-72D4-47B7-94D8-AA4F0E438756}">
      <dgm:prSet/>
      <dgm:spPr/>
      <dgm:t>
        <a:bodyPr/>
        <a:lstStyle/>
        <a:p>
          <a:endParaRPr lang="ru-RU"/>
        </a:p>
      </dgm:t>
    </dgm:pt>
    <dgm:pt modelId="{E65BD344-3E2E-48C3-B3C2-3A5CBCB73E8D}" type="pres">
      <dgm:prSet presAssocID="{983D5998-EE46-432D-B23F-03EBF9F0F1E2}" presName="linearFlow" presStyleCnt="0">
        <dgm:presLayoutVars>
          <dgm:resizeHandles val="exact"/>
        </dgm:presLayoutVars>
      </dgm:prSet>
      <dgm:spPr/>
    </dgm:pt>
    <dgm:pt modelId="{0C256CA9-C8AD-4747-A3EC-D0199D0D3E95}" type="pres">
      <dgm:prSet presAssocID="{F73DBC19-D0FF-457E-AB51-4BEF3154CD57}" presName="node" presStyleLbl="node1" presStyleIdx="0" presStyleCnt="5">
        <dgm:presLayoutVars>
          <dgm:bulletEnabled val="1"/>
        </dgm:presLayoutVars>
      </dgm:prSet>
      <dgm:spPr/>
    </dgm:pt>
    <dgm:pt modelId="{D9589636-0C91-478E-929C-F2C8ADA39DFC}" type="pres">
      <dgm:prSet presAssocID="{D1B57E29-C5B6-4D46-B7D5-EA083B9A33FA}" presName="sibTrans" presStyleLbl="sibTrans2D1" presStyleIdx="0" presStyleCnt="4"/>
      <dgm:spPr/>
    </dgm:pt>
    <dgm:pt modelId="{D348D11D-3C4D-4F49-A9FB-E74FC0F7016E}" type="pres">
      <dgm:prSet presAssocID="{D1B57E29-C5B6-4D46-B7D5-EA083B9A33FA}" presName="connectorText" presStyleLbl="sibTrans2D1" presStyleIdx="0" presStyleCnt="4"/>
      <dgm:spPr/>
    </dgm:pt>
    <dgm:pt modelId="{04F8CDDB-CFB3-4197-BADB-F8539C3D6D32}" type="pres">
      <dgm:prSet presAssocID="{77B9FD9B-9FD5-4658-8B65-0BE16ABA04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F07C-E79C-461C-B60B-BB50B8D1BCD2}" type="pres">
      <dgm:prSet presAssocID="{85BAA5C6-A46D-434F-BEEB-2166B85817DF}" presName="sibTrans" presStyleLbl="sibTrans2D1" presStyleIdx="1" presStyleCnt="4"/>
      <dgm:spPr/>
    </dgm:pt>
    <dgm:pt modelId="{7C7A1893-9836-47EB-AA61-3AB9A0267F85}" type="pres">
      <dgm:prSet presAssocID="{85BAA5C6-A46D-434F-BEEB-2166B85817DF}" presName="connectorText" presStyleLbl="sibTrans2D1" presStyleIdx="1" presStyleCnt="4"/>
      <dgm:spPr/>
    </dgm:pt>
    <dgm:pt modelId="{66C171CC-99FF-4CB0-9ADF-69CC5FF03A4E}" type="pres">
      <dgm:prSet presAssocID="{F6A2BC63-D9DC-4928-9C8E-1444053915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B082B-13A8-47F0-95E2-8DBEA5967A4F}" type="pres">
      <dgm:prSet presAssocID="{B51DC43C-7724-4E05-93DF-84C36D0A44F4}" presName="sibTrans" presStyleLbl="sibTrans2D1" presStyleIdx="2" presStyleCnt="4"/>
      <dgm:spPr/>
    </dgm:pt>
    <dgm:pt modelId="{F21F061E-A0DA-4D46-9989-346CD52C5D6D}" type="pres">
      <dgm:prSet presAssocID="{B51DC43C-7724-4E05-93DF-84C36D0A44F4}" presName="connectorText" presStyleLbl="sibTrans2D1" presStyleIdx="2" presStyleCnt="4"/>
      <dgm:spPr/>
    </dgm:pt>
    <dgm:pt modelId="{67F14C4E-CA08-4A46-A4CF-DF6C7EC235AB}" type="pres">
      <dgm:prSet presAssocID="{03C207C0-D800-4622-BB72-1D4C6899C4A5}" presName="node" presStyleLbl="node1" presStyleIdx="3" presStyleCnt="5">
        <dgm:presLayoutVars>
          <dgm:bulletEnabled val="1"/>
        </dgm:presLayoutVars>
      </dgm:prSet>
      <dgm:spPr/>
    </dgm:pt>
    <dgm:pt modelId="{C32FDF3D-B83B-4CE2-A5FB-A0185B1F7591}" type="pres">
      <dgm:prSet presAssocID="{EAC9351F-B3ED-4265-976B-75A1DF42B29C}" presName="sibTrans" presStyleLbl="sibTrans2D1" presStyleIdx="3" presStyleCnt="4"/>
      <dgm:spPr/>
    </dgm:pt>
    <dgm:pt modelId="{86478198-CFC6-4B39-934B-BC206B19A19D}" type="pres">
      <dgm:prSet presAssocID="{EAC9351F-B3ED-4265-976B-75A1DF42B29C}" presName="connectorText" presStyleLbl="sibTrans2D1" presStyleIdx="3" presStyleCnt="4"/>
      <dgm:spPr/>
    </dgm:pt>
    <dgm:pt modelId="{8BC4E05E-BA46-4083-968B-08C08DC03B96}" type="pres">
      <dgm:prSet presAssocID="{6D10E9FB-EC0F-4A55-83A3-9DAE7C68F3E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DE2BAE-2613-478E-9B7C-2049D74CE722}" type="presOf" srcId="{F73DBC19-D0FF-457E-AB51-4BEF3154CD57}" destId="{0C256CA9-C8AD-4747-A3EC-D0199D0D3E95}" srcOrd="0" destOrd="0" presId="urn:microsoft.com/office/officeart/2005/8/layout/process2"/>
    <dgm:cxn modelId="{85D4A880-FAB0-4340-8515-AC47C35FBC18}" type="presOf" srcId="{03C207C0-D800-4622-BB72-1D4C6899C4A5}" destId="{67F14C4E-CA08-4A46-A4CF-DF6C7EC235AB}" srcOrd="0" destOrd="0" presId="urn:microsoft.com/office/officeart/2005/8/layout/process2"/>
    <dgm:cxn modelId="{474CFA2B-F7CC-4DBF-A2B3-2070CAA72F03}" type="presOf" srcId="{B51DC43C-7724-4E05-93DF-84C36D0A44F4}" destId="{F21F061E-A0DA-4D46-9989-346CD52C5D6D}" srcOrd="1" destOrd="0" presId="urn:microsoft.com/office/officeart/2005/8/layout/process2"/>
    <dgm:cxn modelId="{381DEA66-CAD3-4716-B5C7-3ACB36B3AB55}" srcId="{983D5998-EE46-432D-B23F-03EBF9F0F1E2}" destId="{77B9FD9B-9FD5-4658-8B65-0BE16ABA04A7}" srcOrd="1" destOrd="0" parTransId="{F0DDD171-0520-4A77-95DF-32C639362B73}" sibTransId="{85BAA5C6-A46D-434F-BEEB-2166B85817DF}"/>
    <dgm:cxn modelId="{1639DD98-A8F6-442D-87DD-3B7E57ACEEAD}" srcId="{983D5998-EE46-432D-B23F-03EBF9F0F1E2}" destId="{F6A2BC63-D9DC-4928-9C8E-144405391535}" srcOrd="2" destOrd="0" parTransId="{A6BC9DD7-8F07-4717-8FC8-459CA97786F8}" sibTransId="{B51DC43C-7724-4E05-93DF-84C36D0A44F4}"/>
    <dgm:cxn modelId="{D4D44D96-DF9E-4622-A985-973DFBC5C22B}" type="presOf" srcId="{85BAA5C6-A46D-434F-BEEB-2166B85817DF}" destId="{7C7A1893-9836-47EB-AA61-3AB9A0267F85}" srcOrd="1" destOrd="0" presId="urn:microsoft.com/office/officeart/2005/8/layout/process2"/>
    <dgm:cxn modelId="{7BEB8D46-2337-4DC5-9E6C-9E284B3C6197}" srcId="{983D5998-EE46-432D-B23F-03EBF9F0F1E2}" destId="{F73DBC19-D0FF-457E-AB51-4BEF3154CD57}" srcOrd="0" destOrd="0" parTransId="{E9ED7CE1-1CF9-4736-B994-8D1869AE719E}" sibTransId="{D1B57E29-C5B6-4D46-B7D5-EA083B9A33FA}"/>
    <dgm:cxn modelId="{4946BFB7-9BDA-4FEB-9C0C-273FCBF51158}" type="presOf" srcId="{D1B57E29-C5B6-4D46-B7D5-EA083B9A33FA}" destId="{D348D11D-3C4D-4F49-A9FB-E74FC0F7016E}" srcOrd="1" destOrd="0" presId="urn:microsoft.com/office/officeart/2005/8/layout/process2"/>
    <dgm:cxn modelId="{C1CB9FD4-516A-4AA9-8755-F5A719F1A33D}" type="presOf" srcId="{EAC9351F-B3ED-4265-976B-75A1DF42B29C}" destId="{86478198-CFC6-4B39-934B-BC206B19A19D}" srcOrd="1" destOrd="0" presId="urn:microsoft.com/office/officeart/2005/8/layout/process2"/>
    <dgm:cxn modelId="{1C2318B2-65FC-4322-9104-4AF8FA944DCB}" type="presOf" srcId="{983D5998-EE46-432D-B23F-03EBF9F0F1E2}" destId="{E65BD344-3E2E-48C3-B3C2-3A5CBCB73E8D}" srcOrd="0" destOrd="0" presId="urn:microsoft.com/office/officeart/2005/8/layout/process2"/>
    <dgm:cxn modelId="{130741AA-304B-4EB9-96BB-4D085186D0C7}" type="presOf" srcId="{B51DC43C-7724-4E05-93DF-84C36D0A44F4}" destId="{3F0B082B-13A8-47F0-95E2-8DBEA5967A4F}" srcOrd="0" destOrd="0" presId="urn:microsoft.com/office/officeart/2005/8/layout/process2"/>
    <dgm:cxn modelId="{7AD89404-1FC0-4984-9B3B-C085480EA252}" type="presOf" srcId="{6D10E9FB-EC0F-4A55-83A3-9DAE7C68F3EC}" destId="{8BC4E05E-BA46-4083-968B-08C08DC03B96}" srcOrd="0" destOrd="0" presId="urn:microsoft.com/office/officeart/2005/8/layout/process2"/>
    <dgm:cxn modelId="{5ED32E59-B90A-4657-B119-5DA7CE87A6DF}" type="presOf" srcId="{EAC9351F-B3ED-4265-976B-75A1DF42B29C}" destId="{C32FDF3D-B83B-4CE2-A5FB-A0185B1F7591}" srcOrd="0" destOrd="0" presId="urn:microsoft.com/office/officeart/2005/8/layout/process2"/>
    <dgm:cxn modelId="{A1588002-C662-4C25-A8E5-5C2D446EFC9A}" type="presOf" srcId="{85BAA5C6-A46D-434F-BEEB-2166B85817DF}" destId="{520BF07C-E79C-461C-B60B-BB50B8D1BCD2}" srcOrd="0" destOrd="0" presId="urn:microsoft.com/office/officeart/2005/8/layout/process2"/>
    <dgm:cxn modelId="{84CFDC98-D99F-411B-A01B-6B41668E08DC}" type="presOf" srcId="{F6A2BC63-D9DC-4928-9C8E-144405391535}" destId="{66C171CC-99FF-4CB0-9ADF-69CC5FF03A4E}" srcOrd="0" destOrd="0" presId="urn:microsoft.com/office/officeart/2005/8/layout/process2"/>
    <dgm:cxn modelId="{D56FEECA-72D4-47B7-94D8-AA4F0E438756}" srcId="{983D5998-EE46-432D-B23F-03EBF9F0F1E2}" destId="{6D10E9FB-EC0F-4A55-83A3-9DAE7C68F3EC}" srcOrd="4" destOrd="0" parTransId="{23837A97-A396-4B20-B7D1-C301AA6E942E}" sibTransId="{21797DEB-688C-4DB3-9F84-6DDE3482B16C}"/>
    <dgm:cxn modelId="{6DFEAC9E-5A66-4197-BA50-D4F5CB3D90B2}" type="presOf" srcId="{D1B57E29-C5B6-4D46-B7D5-EA083B9A33FA}" destId="{D9589636-0C91-478E-929C-F2C8ADA39DFC}" srcOrd="0" destOrd="0" presId="urn:microsoft.com/office/officeart/2005/8/layout/process2"/>
    <dgm:cxn modelId="{67AC919E-7294-4362-BC24-C932BAEDA54C}" srcId="{983D5998-EE46-432D-B23F-03EBF9F0F1E2}" destId="{03C207C0-D800-4622-BB72-1D4C6899C4A5}" srcOrd="3" destOrd="0" parTransId="{AC329C63-540F-4376-BA7F-500848225B7D}" sibTransId="{EAC9351F-B3ED-4265-976B-75A1DF42B29C}"/>
    <dgm:cxn modelId="{DA9BD0FA-C927-4FA7-AE53-DC4947ED73D9}" type="presOf" srcId="{77B9FD9B-9FD5-4658-8B65-0BE16ABA04A7}" destId="{04F8CDDB-CFB3-4197-BADB-F8539C3D6D32}" srcOrd="0" destOrd="0" presId="urn:microsoft.com/office/officeart/2005/8/layout/process2"/>
    <dgm:cxn modelId="{66FD31C7-5D25-4D1C-B5C1-EB7BF7262188}" type="presParOf" srcId="{E65BD344-3E2E-48C3-B3C2-3A5CBCB73E8D}" destId="{0C256CA9-C8AD-4747-A3EC-D0199D0D3E95}" srcOrd="0" destOrd="0" presId="urn:microsoft.com/office/officeart/2005/8/layout/process2"/>
    <dgm:cxn modelId="{54A0BDA9-F1E9-4601-99A2-A2D2162DC795}" type="presParOf" srcId="{E65BD344-3E2E-48C3-B3C2-3A5CBCB73E8D}" destId="{D9589636-0C91-478E-929C-F2C8ADA39DFC}" srcOrd="1" destOrd="0" presId="urn:microsoft.com/office/officeart/2005/8/layout/process2"/>
    <dgm:cxn modelId="{346E06DE-5F3D-4654-8718-AD9D30B3C117}" type="presParOf" srcId="{D9589636-0C91-478E-929C-F2C8ADA39DFC}" destId="{D348D11D-3C4D-4F49-A9FB-E74FC0F7016E}" srcOrd="0" destOrd="0" presId="urn:microsoft.com/office/officeart/2005/8/layout/process2"/>
    <dgm:cxn modelId="{1DD0268D-3198-4B71-BAC2-CEE4EACF7016}" type="presParOf" srcId="{E65BD344-3E2E-48C3-B3C2-3A5CBCB73E8D}" destId="{04F8CDDB-CFB3-4197-BADB-F8539C3D6D32}" srcOrd="2" destOrd="0" presId="urn:microsoft.com/office/officeart/2005/8/layout/process2"/>
    <dgm:cxn modelId="{97690D9D-5F5C-4F0B-854C-FBF39D492668}" type="presParOf" srcId="{E65BD344-3E2E-48C3-B3C2-3A5CBCB73E8D}" destId="{520BF07C-E79C-461C-B60B-BB50B8D1BCD2}" srcOrd="3" destOrd="0" presId="urn:microsoft.com/office/officeart/2005/8/layout/process2"/>
    <dgm:cxn modelId="{F95F63F8-F088-4689-BAE2-418AD9F1F3FE}" type="presParOf" srcId="{520BF07C-E79C-461C-B60B-BB50B8D1BCD2}" destId="{7C7A1893-9836-47EB-AA61-3AB9A0267F85}" srcOrd="0" destOrd="0" presId="urn:microsoft.com/office/officeart/2005/8/layout/process2"/>
    <dgm:cxn modelId="{1BA49E92-6822-4034-A050-0EB3526A832B}" type="presParOf" srcId="{E65BD344-3E2E-48C3-B3C2-3A5CBCB73E8D}" destId="{66C171CC-99FF-4CB0-9ADF-69CC5FF03A4E}" srcOrd="4" destOrd="0" presId="urn:microsoft.com/office/officeart/2005/8/layout/process2"/>
    <dgm:cxn modelId="{075A9403-6765-4FC3-9EDA-E280DBD75D28}" type="presParOf" srcId="{E65BD344-3E2E-48C3-B3C2-3A5CBCB73E8D}" destId="{3F0B082B-13A8-47F0-95E2-8DBEA5967A4F}" srcOrd="5" destOrd="0" presId="urn:microsoft.com/office/officeart/2005/8/layout/process2"/>
    <dgm:cxn modelId="{0C506A3B-458B-4723-8274-149F84023421}" type="presParOf" srcId="{3F0B082B-13A8-47F0-95E2-8DBEA5967A4F}" destId="{F21F061E-A0DA-4D46-9989-346CD52C5D6D}" srcOrd="0" destOrd="0" presId="urn:microsoft.com/office/officeart/2005/8/layout/process2"/>
    <dgm:cxn modelId="{4AC874E9-C3CB-47E3-9FA8-E8C6C5D495A6}" type="presParOf" srcId="{E65BD344-3E2E-48C3-B3C2-3A5CBCB73E8D}" destId="{67F14C4E-CA08-4A46-A4CF-DF6C7EC235AB}" srcOrd="6" destOrd="0" presId="urn:microsoft.com/office/officeart/2005/8/layout/process2"/>
    <dgm:cxn modelId="{B9339CF8-B7E1-4EF1-94BC-C4316E0DB4E4}" type="presParOf" srcId="{E65BD344-3E2E-48C3-B3C2-3A5CBCB73E8D}" destId="{C32FDF3D-B83B-4CE2-A5FB-A0185B1F7591}" srcOrd="7" destOrd="0" presId="urn:microsoft.com/office/officeart/2005/8/layout/process2"/>
    <dgm:cxn modelId="{79383F6C-476B-4C56-89E2-47F590AA7643}" type="presParOf" srcId="{C32FDF3D-B83B-4CE2-A5FB-A0185B1F7591}" destId="{86478198-CFC6-4B39-934B-BC206B19A19D}" srcOrd="0" destOrd="0" presId="urn:microsoft.com/office/officeart/2005/8/layout/process2"/>
    <dgm:cxn modelId="{5ED98AF7-B070-47FA-B2B5-2D22B93315B8}" type="presParOf" srcId="{E65BD344-3E2E-48C3-B3C2-3A5CBCB73E8D}" destId="{8BC4E05E-BA46-4083-968B-08C08DC03B9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256CA9-C8AD-4747-A3EC-D0199D0D3E95}">
      <dsp:nvSpPr>
        <dsp:cNvPr id="0" name=""/>
        <dsp:cNvSpPr/>
      </dsp:nvSpPr>
      <dsp:spPr>
        <a:xfrm>
          <a:off x="2715874" y="710"/>
          <a:ext cx="2067601" cy="831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Сообщество </a:t>
          </a:r>
          <a:r>
            <a:rPr lang="ru-RU" sz="1800" kern="1200" dirty="0" err="1" smtClean="0"/>
            <a:t>Дюшенна</a:t>
          </a:r>
          <a:r>
            <a:rPr lang="ru-RU" sz="1800" kern="1200" dirty="0" smtClean="0"/>
            <a:t>, </a:t>
          </a:r>
          <a:r>
            <a:rPr lang="en-US" sz="1800" kern="1200" dirty="0" smtClean="0"/>
            <a:t>n=</a:t>
          </a:r>
          <a:r>
            <a:rPr lang="ru-RU" sz="1800" kern="1200" dirty="0" smtClean="0"/>
            <a:t> 2285</a:t>
          </a:r>
          <a:endParaRPr lang="ru-RU" sz="1800" kern="1200" dirty="0"/>
        </a:p>
      </dsp:txBody>
      <dsp:txXfrm>
        <a:off x="2715874" y="710"/>
        <a:ext cx="2067601" cy="831196"/>
      </dsp:txXfrm>
    </dsp:sp>
    <dsp:sp modelId="{D9589636-0C91-478E-929C-F2C8ADA39DFC}">
      <dsp:nvSpPr>
        <dsp:cNvPr id="0" name=""/>
        <dsp:cNvSpPr/>
      </dsp:nvSpPr>
      <dsp:spPr>
        <a:xfrm rot="5400000">
          <a:off x="3593825" y="852686"/>
          <a:ext cx="311698" cy="374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593825" y="852686"/>
        <a:ext cx="311698" cy="374038"/>
      </dsp:txXfrm>
    </dsp:sp>
    <dsp:sp modelId="{04F8CDDB-CFB3-4197-BADB-F8539C3D6D32}">
      <dsp:nvSpPr>
        <dsp:cNvPr id="0" name=""/>
        <dsp:cNvSpPr/>
      </dsp:nvSpPr>
      <dsp:spPr>
        <a:xfrm>
          <a:off x="2715874" y="1247505"/>
          <a:ext cx="2067601" cy="831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Миодистрофия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Дюшенна</a:t>
          </a:r>
          <a:r>
            <a:rPr lang="en-US" sz="1800" kern="1200" dirty="0" smtClean="0"/>
            <a:t> n=1396</a:t>
          </a:r>
          <a:endParaRPr lang="ru-RU" sz="1800" kern="1200" dirty="0"/>
        </a:p>
      </dsp:txBody>
      <dsp:txXfrm>
        <a:off x="2715874" y="1247505"/>
        <a:ext cx="2067601" cy="831196"/>
      </dsp:txXfrm>
    </dsp:sp>
    <dsp:sp modelId="{520BF07C-E79C-461C-B60B-BB50B8D1BCD2}">
      <dsp:nvSpPr>
        <dsp:cNvPr id="0" name=""/>
        <dsp:cNvSpPr/>
      </dsp:nvSpPr>
      <dsp:spPr>
        <a:xfrm rot="5400000">
          <a:off x="3593825" y="2099481"/>
          <a:ext cx="311698" cy="374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593825" y="2099481"/>
        <a:ext cx="311698" cy="374038"/>
      </dsp:txXfrm>
    </dsp:sp>
    <dsp:sp modelId="{66C171CC-99FF-4CB0-9ADF-69CC5FF03A4E}">
      <dsp:nvSpPr>
        <dsp:cNvPr id="0" name=""/>
        <dsp:cNvSpPr/>
      </dsp:nvSpPr>
      <dsp:spPr>
        <a:xfrm>
          <a:off x="2715874" y="2494299"/>
          <a:ext cx="2067601" cy="831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Мужской пол, </a:t>
          </a:r>
          <a:r>
            <a:rPr lang="en-US" sz="1800" kern="1200" dirty="0" smtClean="0"/>
            <a:t> n=1344</a:t>
          </a:r>
          <a:endParaRPr lang="ru-RU" sz="1800" kern="1200" dirty="0"/>
        </a:p>
      </dsp:txBody>
      <dsp:txXfrm>
        <a:off x="2715874" y="2494299"/>
        <a:ext cx="2067601" cy="831196"/>
      </dsp:txXfrm>
    </dsp:sp>
    <dsp:sp modelId="{3F0B082B-13A8-47F0-95E2-8DBEA5967A4F}">
      <dsp:nvSpPr>
        <dsp:cNvPr id="0" name=""/>
        <dsp:cNvSpPr/>
      </dsp:nvSpPr>
      <dsp:spPr>
        <a:xfrm rot="5400000">
          <a:off x="3593825" y="3346276"/>
          <a:ext cx="311698" cy="374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593825" y="3346276"/>
        <a:ext cx="311698" cy="374038"/>
      </dsp:txXfrm>
    </dsp:sp>
    <dsp:sp modelId="{67F14C4E-CA08-4A46-A4CF-DF6C7EC235AB}">
      <dsp:nvSpPr>
        <dsp:cNvPr id="0" name=""/>
        <dsp:cNvSpPr/>
      </dsp:nvSpPr>
      <dsp:spPr>
        <a:xfrm>
          <a:off x="2715874" y="3741094"/>
          <a:ext cx="2067601" cy="831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США, </a:t>
          </a:r>
          <a:r>
            <a:rPr lang="en-US" sz="1800" kern="1200" dirty="0" smtClean="0"/>
            <a:t>n=941</a:t>
          </a:r>
          <a:endParaRPr lang="ru-RU" sz="1800" kern="1200" dirty="0"/>
        </a:p>
      </dsp:txBody>
      <dsp:txXfrm>
        <a:off x="2715874" y="3741094"/>
        <a:ext cx="2067601" cy="831196"/>
      </dsp:txXfrm>
    </dsp:sp>
    <dsp:sp modelId="{C32FDF3D-B83B-4CE2-A5FB-A0185B1F7591}">
      <dsp:nvSpPr>
        <dsp:cNvPr id="0" name=""/>
        <dsp:cNvSpPr/>
      </dsp:nvSpPr>
      <dsp:spPr>
        <a:xfrm rot="5400000">
          <a:off x="3593825" y="4593070"/>
          <a:ext cx="311698" cy="374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593825" y="4593070"/>
        <a:ext cx="311698" cy="374038"/>
      </dsp:txXfrm>
    </dsp:sp>
    <dsp:sp modelId="{8BC4E05E-BA46-4083-968B-08C08DC03B96}">
      <dsp:nvSpPr>
        <dsp:cNvPr id="0" name=""/>
        <dsp:cNvSpPr/>
      </dsp:nvSpPr>
      <dsp:spPr>
        <a:xfrm>
          <a:off x="2715874" y="4987889"/>
          <a:ext cx="2067601" cy="831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Без способности ходить, </a:t>
          </a:r>
          <a:r>
            <a:rPr lang="en-US" sz="1800" kern="1200" dirty="0" smtClean="0"/>
            <a:t>n=384</a:t>
          </a:r>
          <a:endParaRPr lang="ru-RU" sz="1800" kern="1200" dirty="0"/>
        </a:p>
      </dsp:txBody>
      <dsp:txXfrm>
        <a:off x="2715874" y="4987889"/>
        <a:ext cx="2067601" cy="831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ACE5AE-03C8-4666-82B9-9581AB5AAB7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FE0B36-17FC-4E34-8810-288D3F73510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ymio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262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Альтернативные подходы к лечению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Синергисты </a:t>
            </a:r>
            <a:r>
              <a:rPr lang="ru-RU" dirty="0" err="1" smtClean="0"/>
              <a:t>дантролена</a:t>
            </a:r>
            <a:r>
              <a:rPr lang="ru-RU" dirty="0" smtClean="0"/>
              <a:t> с системной доставкой ФМО повышают </a:t>
            </a:r>
            <a:r>
              <a:rPr lang="ru-RU" dirty="0" err="1" smtClean="0"/>
              <a:t>дистрофин</a:t>
            </a:r>
            <a:r>
              <a:rPr lang="ru-RU" dirty="0" smtClean="0"/>
              <a:t> в мышцах.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85992"/>
            <a:ext cx="707236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Количество возможных комбинаций препаратов, если каждый препарат возможно использовать в 4 уровнях дозы.</a:t>
            </a:r>
            <a:endParaRPr lang="ru-RU" sz="2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685804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/>
          <a:lstStyle/>
          <a:p>
            <a:r>
              <a:rPr lang="ru-RU" dirty="0" smtClean="0"/>
              <a:t>Переведено проектом </a:t>
            </a:r>
            <a:r>
              <a:rPr lang="ru-RU" dirty="0" err="1" smtClean="0"/>
              <a:t>МОЙМИо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http://mymio.org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Оригинал:</a:t>
            </a:r>
            <a:r>
              <a:rPr lang="en-US" dirty="0" smtClean="0"/>
              <a:t> http://www.parentprojectmd.org/site/PageServer?pagename=Connect_conference_presentations_1</a:t>
            </a:r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Клинические исследования по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75724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Борьба с </a:t>
            </a:r>
            <a:r>
              <a:rPr lang="ru-RU" dirty="0" err="1" smtClean="0"/>
              <a:t>резистентностью</a:t>
            </a:r>
            <a:r>
              <a:rPr lang="ru-RU" dirty="0" smtClean="0"/>
              <a:t> к лекарственным средствам путем комбинированной терапии.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721523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26514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Детская лейкемия: 100% смертность в 1940 году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Новая эра  </a:t>
            </a:r>
            <a:r>
              <a:rPr lang="ru-RU" sz="2000" dirty="0" smtClean="0"/>
              <a:t>началась, когда  Фарбер </a:t>
            </a:r>
            <a:r>
              <a:rPr lang="ru-RU" sz="2000" dirty="0" smtClean="0"/>
              <a:t>сообщил о своих </a:t>
            </a:r>
            <a:r>
              <a:rPr lang="ru-RU" sz="2000" dirty="0" smtClean="0"/>
              <a:t>исследованиях  </a:t>
            </a:r>
            <a:r>
              <a:rPr lang="ru-RU" sz="2000" dirty="0" smtClean="0"/>
              <a:t>в 3 июня 1948 </a:t>
            </a:r>
            <a:r>
              <a:rPr lang="ru-RU" sz="2000" dirty="0" smtClean="0"/>
              <a:t>года. </a:t>
            </a:r>
            <a:r>
              <a:rPr lang="ru-RU" sz="2000" dirty="0" smtClean="0"/>
              <a:t>Это заложило основу для важных </a:t>
            </a:r>
            <a:r>
              <a:rPr lang="ru-RU" sz="2000" dirty="0" smtClean="0"/>
              <a:t>достижений с  </a:t>
            </a:r>
            <a:r>
              <a:rPr lang="ru-RU" sz="2000" dirty="0" smtClean="0"/>
              <a:t>1950 </a:t>
            </a:r>
            <a:r>
              <a:rPr lang="ru-RU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100% смертность в 1950, но несколько агентов </a:t>
            </a:r>
            <a:r>
              <a:rPr lang="ru-RU" sz="2000" dirty="0" smtClean="0"/>
              <a:t>показали </a:t>
            </a:r>
            <a:r>
              <a:rPr lang="ru-RU" sz="2000" dirty="0" smtClean="0"/>
              <a:t>«деятельность» </a:t>
            </a:r>
            <a:r>
              <a:rPr lang="ru-RU" sz="2000" dirty="0" smtClean="0"/>
              <a:t> при  </a:t>
            </a:r>
            <a:r>
              <a:rPr lang="ru-RU" sz="2000" dirty="0" smtClean="0"/>
              <a:t>болезни.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 1970 году 50% уровень </a:t>
            </a:r>
            <a:r>
              <a:rPr lang="ru-RU" sz="2000" dirty="0" err="1" smtClean="0"/>
              <a:t>курабельности</a:t>
            </a:r>
            <a:r>
              <a:rPr lang="ru-RU" sz="2000" dirty="0" smtClean="0"/>
              <a:t>  </a:t>
            </a:r>
            <a:r>
              <a:rPr lang="ru-RU" sz="2000" dirty="0" smtClean="0"/>
              <a:t>4-6 </a:t>
            </a:r>
            <a:r>
              <a:rPr lang="ru-RU" sz="2000" dirty="0" smtClean="0"/>
              <a:t>сочетаниями </a:t>
            </a:r>
            <a:r>
              <a:rPr lang="ru-RU" sz="2000" dirty="0" smtClean="0"/>
              <a:t>препаратов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 2000 году 85% уровень </a:t>
            </a:r>
            <a:r>
              <a:rPr lang="ru-RU" sz="2000" dirty="0" err="1" smtClean="0"/>
              <a:t>курабельности</a:t>
            </a:r>
            <a:r>
              <a:rPr lang="ru-RU" sz="2000" dirty="0" smtClean="0"/>
              <a:t>  множественными комбинациями препаратов.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ОДНАКО, каждое испытание </a:t>
            </a:r>
            <a:r>
              <a:rPr lang="ru-RU" sz="2000" dirty="0" smtClean="0"/>
              <a:t>требует </a:t>
            </a:r>
            <a:r>
              <a:rPr lang="ru-RU" sz="2000" dirty="0" smtClean="0"/>
              <a:t>годы, чтобы набрать 5 лет наблюдения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50 лет !!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" name="Рисунок 5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400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Переход от исследований в пробирке на  исследования </a:t>
            </a:r>
            <a:r>
              <a:rPr lang="en-US" sz="2800" dirty="0" smtClean="0"/>
              <a:t> in vivo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Текущий метод</a:t>
            </a:r>
            <a:br>
              <a:rPr lang="ru-RU" sz="2800" dirty="0" smtClean="0"/>
            </a:br>
            <a:r>
              <a:rPr lang="ru-RU" sz="2800" dirty="0" smtClean="0"/>
              <a:t>Добавление максимально переносимой дозы (МПД) и масштабирование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452336"/>
            <a:ext cx="7572428" cy="297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428604"/>
          <a:ext cx="7499350" cy="5819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Большая разница в </a:t>
            </a:r>
            <a:r>
              <a:rPr lang="ru-RU" sz="2800" dirty="0" smtClean="0"/>
              <a:t>возрасте  </a:t>
            </a:r>
            <a:r>
              <a:rPr lang="ru-RU" sz="2800" dirty="0" smtClean="0"/>
              <a:t>потери способности ходить обеспечивает </a:t>
            </a:r>
            <a:r>
              <a:rPr lang="ru-RU" sz="2800" dirty="0" smtClean="0"/>
              <a:t>возможность </a:t>
            </a:r>
            <a:r>
              <a:rPr lang="ru-RU" sz="2800" dirty="0" smtClean="0"/>
              <a:t>определять эффекты препаратов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ru-RU" dirty="0" smtClean="0"/>
              <a:t>Возраст </a:t>
            </a:r>
            <a:r>
              <a:rPr lang="ru-RU" dirty="0" smtClean="0"/>
              <a:t> начала </a:t>
            </a:r>
            <a:r>
              <a:rPr lang="ru-RU" dirty="0" smtClean="0"/>
              <a:t>использования инвалидного кресла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143248"/>
            <a:ext cx="67866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Время до момента постоянного использования инвалидного кресла. </a:t>
            </a:r>
            <a:br>
              <a:rPr lang="ru-RU" sz="3100" dirty="0" smtClean="0"/>
            </a:br>
            <a:r>
              <a:rPr lang="ru-RU" sz="2000" dirty="0" smtClean="0"/>
              <a:t>( У лиц получавших стероиды, прекративших терапию, никогда не получавших стероиды)</a:t>
            </a:r>
            <a:endParaRPr lang="ru-RU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14488"/>
            <a:ext cx="685804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1339" y="428604"/>
            <a:ext cx="7335503" cy="6072230"/>
          </a:xfrm>
          <a:prstGeom prst="rect">
            <a:avLst/>
          </a:prstGeom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86520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120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Альтернативные подходы к лечению миодистрофии Дюшенна.</vt:lpstr>
      <vt:lpstr>Клинические исследования по миодистрофии Дюшенна</vt:lpstr>
      <vt:lpstr>Борьба с резистентностью к лекарственным средствам путем комбинированной терапии.</vt:lpstr>
      <vt:lpstr>Детская лейкемия: 100% смертность в 1940 году  Новая эра  началась, когда  Фарбер сообщил о своих исследованиях  в 3 июня 1948 года. Это заложило основу для важных достижений с  1950 .  100% смертность в 1950, но несколько агентов показали «деятельность»  при  болезни.  К 1970 году 50% уровень курабельности  4-6 сочетаниями препаратов  К 2000 году 85% уровень курабельности  множественными комбинациями препаратов.    ОДНАКО, каждое испытание требует годы, чтобы набрать 5 лет наблюдения  50 лет !! </vt:lpstr>
      <vt:lpstr>Переход от исследований в пробирке на  исследования  in vivo. Текущий метод Добавление максимально переносимой дозы (МПД) и масштабирование</vt:lpstr>
      <vt:lpstr>Слайд 6</vt:lpstr>
      <vt:lpstr>Большая разница в возрасте  потери способности ходить обеспечивает возможность определять эффекты препаратов</vt:lpstr>
      <vt:lpstr>Время до момента постоянного использования инвалидного кресла.  ( У лиц получавших стероиды, прекративших терапию, никогда не получавших стероиды)</vt:lpstr>
      <vt:lpstr>Слайд 9</vt:lpstr>
      <vt:lpstr>Синергисты дантролена с системной доставкой ФМО повышают дистрофин в мышцах.</vt:lpstr>
      <vt:lpstr>Количество возможных комбинаций препаратов, если каждый препарат возможно использовать в 4 уровнях дозы.</vt:lpstr>
      <vt:lpstr>Переведено проектом МОЙМИо: http://mymio.org Оригинал: http://www.parentprojectmd.org/site/PageServer?pagename=Connect_conference_presentations_15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подходы к лечению миодистрофии Дюшенна.</dc:title>
  <dc:creator>светлана</dc:creator>
  <cp:lastModifiedBy>светлана</cp:lastModifiedBy>
  <cp:revision>8</cp:revision>
  <dcterms:created xsi:type="dcterms:W3CDTF">2016-02-22T11:29:54Z</dcterms:created>
  <dcterms:modified xsi:type="dcterms:W3CDTF">2016-02-22T12:41:43Z</dcterms:modified>
</cp:coreProperties>
</file>