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5B1ECC-A97A-4233-895A-47220017D30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B18DFE-CE0F-4938-B7C0-D66D2582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B1ECC-A97A-4233-895A-47220017D30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18DFE-CE0F-4938-B7C0-D66D2582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B1ECC-A97A-4233-895A-47220017D30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18DFE-CE0F-4938-B7C0-D66D2582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B1ECC-A97A-4233-895A-47220017D30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18DFE-CE0F-4938-B7C0-D66D25828F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B1ECC-A97A-4233-895A-47220017D30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18DFE-CE0F-4938-B7C0-D66D25828F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B1ECC-A97A-4233-895A-47220017D30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18DFE-CE0F-4938-B7C0-D66D25828F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B1ECC-A97A-4233-895A-47220017D30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18DFE-CE0F-4938-B7C0-D66D2582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B1ECC-A97A-4233-895A-47220017D30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18DFE-CE0F-4938-B7C0-D66D25828F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B1ECC-A97A-4233-895A-47220017D30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18DFE-CE0F-4938-B7C0-D66D2582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5B1ECC-A97A-4233-895A-47220017D30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18DFE-CE0F-4938-B7C0-D66D2582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5B1ECC-A97A-4233-895A-47220017D30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B18DFE-CE0F-4938-B7C0-D66D25828F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5B1ECC-A97A-4233-895A-47220017D30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AB18DFE-CE0F-4938-B7C0-D66D2582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Уход за больными </a:t>
            </a:r>
            <a:r>
              <a:rPr lang="ru-RU" dirty="0" err="1" smtClean="0"/>
              <a:t>миодистрофией</a:t>
            </a:r>
            <a:r>
              <a:rPr lang="ru-RU" dirty="0" smtClean="0"/>
              <a:t> </a:t>
            </a:r>
            <a:r>
              <a:rPr lang="ru-RU" dirty="0" err="1" smtClean="0"/>
              <a:t>Дюшенна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СанДиего</a:t>
            </a:r>
            <a:r>
              <a:rPr lang="ru-RU" dirty="0" smtClean="0"/>
              <a:t>, 2012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1524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00042"/>
            <a:ext cx="24003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mymio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785794"/>
            <a:ext cx="2047861" cy="6572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5329246" cy="4525963"/>
          </a:xfrm>
        </p:spPr>
        <p:txBody>
          <a:bodyPr/>
          <a:lstStyle/>
          <a:p>
            <a:r>
              <a:rPr lang="ru-RU" dirty="0" smtClean="0"/>
              <a:t>Эффективный, точный диагноз</a:t>
            </a:r>
          </a:p>
          <a:p>
            <a:r>
              <a:rPr lang="ru-RU" dirty="0" smtClean="0"/>
              <a:t>Снижение смертности </a:t>
            </a:r>
          </a:p>
          <a:p>
            <a:r>
              <a:rPr lang="ru-RU" dirty="0" smtClean="0"/>
              <a:t>Обоснованность решений</a:t>
            </a:r>
          </a:p>
          <a:p>
            <a:r>
              <a:rPr lang="ru-RU" dirty="0" smtClean="0"/>
              <a:t>Повышение качества жизни</a:t>
            </a:r>
          </a:p>
          <a:p>
            <a:r>
              <a:rPr lang="ru-RU" dirty="0" smtClean="0"/>
              <a:t>«Знающие» сообщества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Ожидаемые результаты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500174"/>
            <a:ext cx="2924171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5929330"/>
            <a:ext cx="2047861" cy="6572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Нервно-мышечные</a:t>
            </a:r>
          </a:p>
          <a:p>
            <a:pPr lvl="1"/>
            <a:r>
              <a:rPr lang="ru-RU" dirty="0" smtClean="0"/>
              <a:t>Тесты: Сила (ручное тестирование силы мышц или количественная </a:t>
            </a:r>
            <a:r>
              <a:rPr lang="ru-RU" dirty="0" err="1" smtClean="0"/>
              <a:t>миометрия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Частота: базовый и каждые 6 месяцев</a:t>
            </a:r>
          </a:p>
          <a:p>
            <a:pPr lvl="1"/>
            <a:r>
              <a:rPr lang="ru-RU" dirty="0" smtClean="0"/>
              <a:t>Цель: мониторинг, ответ на ГКС и другое лечение.</a:t>
            </a:r>
          </a:p>
          <a:p>
            <a:pPr>
              <a:buNone/>
            </a:pPr>
            <a:endParaRPr lang="ru-RU" dirty="0" smtClean="0"/>
          </a:p>
          <a:p>
            <a:pPr lvl="1"/>
            <a:r>
              <a:rPr lang="ru-RU" dirty="0" smtClean="0"/>
              <a:t>Тест: диапазон движения (гониометрии)</a:t>
            </a:r>
          </a:p>
          <a:p>
            <a:pPr lvl="1"/>
            <a:r>
              <a:rPr lang="ru-RU" dirty="0" smtClean="0"/>
              <a:t>Частота: базовый и каждые 6 месяцев</a:t>
            </a:r>
          </a:p>
          <a:p>
            <a:pPr lvl="1"/>
            <a:r>
              <a:rPr lang="ru-RU" dirty="0" smtClean="0"/>
              <a:t>Цель: выявление новых контрактур суставов и потребность в дополнительных мероприятиях, включая растяжку, </a:t>
            </a:r>
            <a:r>
              <a:rPr lang="ru-RU" dirty="0" err="1" smtClean="0"/>
              <a:t>ортезы</a:t>
            </a:r>
            <a:r>
              <a:rPr lang="ru-RU" dirty="0" smtClean="0"/>
              <a:t>, </a:t>
            </a:r>
            <a:r>
              <a:rPr lang="ru-RU" dirty="0" err="1" smtClean="0"/>
              <a:t>шинирование</a:t>
            </a:r>
            <a:r>
              <a:rPr lang="ru-RU" dirty="0" smtClean="0"/>
              <a:t> и т.д.</a:t>
            </a:r>
          </a:p>
          <a:p>
            <a:pPr>
              <a:buNone/>
            </a:pPr>
            <a:endParaRPr lang="ru-RU" dirty="0" smtClean="0"/>
          </a:p>
          <a:p>
            <a:pPr lvl="1"/>
            <a:r>
              <a:rPr lang="ru-RU" dirty="0" smtClean="0"/>
              <a:t>Тест: Временные функциональные тесты</a:t>
            </a:r>
          </a:p>
          <a:p>
            <a:pPr lvl="1"/>
            <a:r>
              <a:rPr lang="ru-RU" dirty="0" smtClean="0"/>
              <a:t>Частота: базовый и каждые 6 месяцев</a:t>
            </a:r>
          </a:p>
          <a:p>
            <a:pPr lvl="1"/>
            <a:r>
              <a:rPr lang="ru-RU" dirty="0" smtClean="0"/>
              <a:t>Цель: Наиболее подходящие тесты ежедневного функционального состояния, сочетает в себе  силу  и диапазон движений.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тесты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857364"/>
            <a:ext cx="173830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6000768"/>
            <a:ext cx="2047861" cy="6572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11532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Кардиология</a:t>
            </a:r>
          </a:p>
          <a:p>
            <a:pPr lvl="1"/>
            <a:r>
              <a:rPr lang="ru-RU" dirty="0" smtClean="0"/>
              <a:t>Эхокардиограмма</a:t>
            </a:r>
          </a:p>
          <a:p>
            <a:pPr lvl="1"/>
            <a:r>
              <a:rPr lang="ru-RU" dirty="0" smtClean="0"/>
              <a:t>Частота: на момент постановки диагноза,  по крайней мере, каждые 2 года до 10 лет, ежегодно после этого.</a:t>
            </a:r>
          </a:p>
          <a:p>
            <a:pPr lvl="1"/>
            <a:r>
              <a:rPr lang="ru-RU" dirty="0" smtClean="0"/>
              <a:t>Цель: выявление и лечение ранних </a:t>
            </a:r>
            <a:r>
              <a:rPr lang="ru-RU" dirty="0" err="1" smtClean="0"/>
              <a:t>кардиомиопатий</a:t>
            </a:r>
            <a:r>
              <a:rPr lang="ru-RU" dirty="0" smtClean="0"/>
              <a:t>.</a:t>
            </a:r>
          </a:p>
          <a:p>
            <a:pPr lvl="1">
              <a:buNone/>
            </a:pPr>
            <a:endParaRPr lang="ru-RU" dirty="0" smtClean="0"/>
          </a:p>
          <a:p>
            <a:pPr lvl="1"/>
            <a:r>
              <a:rPr lang="ru-RU" dirty="0" smtClean="0"/>
              <a:t>Другие тесты: ЭКГ, </a:t>
            </a:r>
            <a:r>
              <a:rPr lang="ru-RU" dirty="0" err="1" smtClean="0"/>
              <a:t>холтеровское</a:t>
            </a:r>
            <a:r>
              <a:rPr lang="ru-RU" dirty="0" smtClean="0"/>
              <a:t> </a:t>
            </a:r>
            <a:r>
              <a:rPr lang="ru-RU" dirty="0" err="1" smtClean="0"/>
              <a:t>мониторирование</a:t>
            </a:r>
            <a:r>
              <a:rPr lang="ru-RU" dirty="0" smtClean="0"/>
              <a:t>, МРТ сердца</a:t>
            </a:r>
          </a:p>
          <a:p>
            <a:pPr lvl="1"/>
            <a:r>
              <a:rPr lang="ru-RU" dirty="0" smtClean="0"/>
              <a:t>Частота: нет консенсуса по использованию и частоте</a:t>
            </a:r>
          </a:p>
          <a:p>
            <a:pPr lvl="1"/>
            <a:r>
              <a:rPr lang="ru-RU" dirty="0" smtClean="0"/>
              <a:t>Цель: ЭКГ, </a:t>
            </a:r>
            <a:r>
              <a:rPr lang="ru-RU" dirty="0" err="1" smtClean="0"/>
              <a:t>холтеровское</a:t>
            </a:r>
            <a:r>
              <a:rPr lang="ru-RU" dirty="0" smtClean="0"/>
              <a:t> </a:t>
            </a:r>
            <a:r>
              <a:rPr lang="ru-RU" dirty="0" err="1" smtClean="0"/>
              <a:t>мониторирования</a:t>
            </a:r>
            <a:r>
              <a:rPr lang="ru-RU" dirty="0" smtClean="0"/>
              <a:t>  выявить аномалии электрической проводимости и ритма сердца. МРТ является наиболее чувствительным методом  выявления  фиброза (рубцов) и  снижения функции.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тесты</a:t>
            </a:r>
            <a:endParaRPr lang="ru-RU" dirty="0"/>
          </a:p>
        </p:txBody>
      </p:sp>
      <p:pic>
        <p:nvPicPr>
          <p:cNvPr id="5" name="Рисунок 4" descr="mymio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5929330"/>
            <a:ext cx="2047861" cy="6572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5329246" cy="4876630"/>
          </a:xfrm>
        </p:spPr>
        <p:txBody>
          <a:bodyPr>
            <a:normAutofit/>
          </a:bodyPr>
          <a:lstStyle/>
          <a:p>
            <a:r>
              <a:rPr lang="ru-RU" dirty="0" smtClean="0"/>
              <a:t>Пульмонология:</a:t>
            </a:r>
          </a:p>
          <a:p>
            <a:pPr lvl="1"/>
            <a:r>
              <a:rPr lang="ru-RU" dirty="0" smtClean="0"/>
              <a:t>Тест: спирометрия, </a:t>
            </a:r>
            <a:r>
              <a:rPr lang="ru-RU" dirty="0" err="1" smtClean="0"/>
              <a:t>пикфлуометрия</a:t>
            </a:r>
            <a:r>
              <a:rPr lang="ru-RU" dirty="0" smtClean="0"/>
              <a:t>, ПСВ, ФЖЕЛ</a:t>
            </a:r>
            <a:r>
              <a:rPr lang="ru-RU" dirty="0" smtClean="0"/>
              <a:t>, исследование </a:t>
            </a:r>
            <a:r>
              <a:rPr lang="ru-RU" dirty="0" smtClean="0"/>
              <a:t>сна</a:t>
            </a:r>
          </a:p>
          <a:p>
            <a:pPr lvl="1"/>
            <a:r>
              <a:rPr lang="ru-RU" dirty="0" smtClean="0"/>
              <a:t>Частота: </a:t>
            </a:r>
            <a:r>
              <a:rPr lang="ru-RU" dirty="0" smtClean="0"/>
              <a:t>спирометрия раз </a:t>
            </a:r>
            <a:r>
              <a:rPr lang="ru-RU" dirty="0" smtClean="0"/>
              <a:t>в год. Другие </a:t>
            </a:r>
            <a:r>
              <a:rPr lang="ru-RU" dirty="0" smtClean="0"/>
              <a:t>исследования в </a:t>
            </a:r>
            <a:r>
              <a:rPr lang="ru-RU" dirty="0" smtClean="0"/>
              <a:t>зависимости от симптомов и стадии заболевания.</a:t>
            </a:r>
          </a:p>
          <a:p>
            <a:pPr lvl="1"/>
            <a:r>
              <a:rPr lang="ru-RU" dirty="0" smtClean="0"/>
              <a:t>Цель: определить, когда начинается снижение функции  и необходима </a:t>
            </a:r>
            <a:r>
              <a:rPr lang="ru-RU" dirty="0" err="1" smtClean="0"/>
              <a:t>неинвазивная</a:t>
            </a:r>
            <a:r>
              <a:rPr lang="ru-RU" dirty="0" smtClean="0"/>
              <a:t> вентиляция.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тесты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28604"/>
            <a:ext cx="18669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714620"/>
            <a:ext cx="23241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mymio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5929330"/>
            <a:ext cx="2047861" cy="6572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532924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Ортопедические</a:t>
            </a:r>
          </a:p>
          <a:p>
            <a:pPr lvl="1"/>
            <a:r>
              <a:rPr lang="ru-RU" dirty="0" smtClean="0"/>
              <a:t>Тест: выявление сколиоза</a:t>
            </a:r>
          </a:p>
          <a:p>
            <a:pPr lvl="1"/>
            <a:r>
              <a:rPr lang="ru-RU" dirty="0" smtClean="0"/>
              <a:t> Частота: При потере способности к передвижению и ежегодно до завершения </a:t>
            </a:r>
            <a:r>
              <a:rPr lang="ru-RU" dirty="0" smtClean="0"/>
              <a:t>роста или </a:t>
            </a:r>
            <a:r>
              <a:rPr lang="ru-RU" dirty="0" smtClean="0"/>
              <a:t>каждые 6 месяцев, если кривизна &gt; 20 градусов</a:t>
            </a:r>
          </a:p>
          <a:p>
            <a:pPr lvl="1"/>
            <a:r>
              <a:rPr lang="ru-RU" dirty="0" smtClean="0"/>
              <a:t>Цель: Определить необходимость оперативного вмешательства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тесты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285860"/>
            <a:ext cx="278608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6000768"/>
            <a:ext cx="2047861" cy="6572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Эндокринные</a:t>
            </a:r>
          </a:p>
          <a:p>
            <a:r>
              <a:rPr lang="ru-RU" dirty="0" smtClean="0"/>
              <a:t>Тесты: латеральная рентгенография позвоночника, денситометрия, уровень витамина Д в сыворотке.</a:t>
            </a:r>
          </a:p>
          <a:p>
            <a:r>
              <a:rPr lang="ru-RU" dirty="0" smtClean="0"/>
              <a:t>Частота: впервые в начале приема ГКС, повторно через каждые 1-2 года.</a:t>
            </a:r>
          </a:p>
          <a:p>
            <a:r>
              <a:rPr lang="ru-RU" dirty="0" smtClean="0"/>
              <a:t>Цель: установить  признаки </a:t>
            </a:r>
            <a:r>
              <a:rPr lang="ru-RU" dirty="0" err="1" smtClean="0"/>
              <a:t>остеопороза</a:t>
            </a:r>
            <a:r>
              <a:rPr lang="ru-RU" dirty="0" smtClean="0"/>
              <a:t>,  контролировать уровни кальция и </a:t>
            </a:r>
            <a:r>
              <a:rPr lang="ru-RU" dirty="0" err="1" smtClean="0"/>
              <a:t>бифосфатов</a:t>
            </a:r>
            <a:r>
              <a:rPr lang="ru-RU" dirty="0" smtClean="0"/>
              <a:t> в сыворотке крови.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тесты</a:t>
            </a:r>
            <a:endParaRPr lang="ru-RU" dirty="0"/>
          </a:p>
        </p:txBody>
      </p:sp>
      <p:pic>
        <p:nvPicPr>
          <p:cNvPr id="4" name="Рисунок 3" descr="mymio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6000768"/>
            <a:ext cx="2047861" cy="6572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Меньше медицинских специалистов, прошедших подготовку / заинтересованы </a:t>
            </a:r>
            <a:r>
              <a:rPr lang="ru-RU" dirty="0" smtClean="0"/>
              <a:t>в лечении  взрослых</a:t>
            </a:r>
            <a:r>
              <a:rPr lang="en-US" dirty="0" smtClean="0"/>
              <a:t>, </a:t>
            </a:r>
            <a:r>
              <a:rPr lang="ru-RU" dirty="0" smtClean="0"/>
              <a:t>чем </a:t>
            </a:r>
            <a:r>
              <a:rPr lang="ru-RU" dirty="0" smtClean="0"/>
              <a:t> детей</a:t>
            </a:r>
            <a:endParaRPr lang="en-US" dirty="0" smtClean="0"/>
          </a:p>
          <a:p>
            <a:r>
              <a:rPr lang="ja-JP" altLang="en-US" dirty="0" smtClean="0"/>
              <a:t> </a:t>
            </a:r>
            <a:r>
              <a:rPr lang="ru-RU" altLang="ja-JP" dirty="0" smtClean="0"/>
              <a:t>О</a:t>
            </a:r>
            <a:r>
              <a:rPr lang="ru-RU" dirty="0" smtClean="0"/>
              <a:t>тсутствие </a:t>
            </a:r>
            <a:r>
              <a:rPr lang="ru-RU" dirty="0" smtClean="0"/>
              <a:t>формализованных связей между </a:t>
            </a:r>
            <a:r>
              <a:rPr lang="ru-RU" dirty="0" smtClean="0"/>
              <a:t>передачей детей во взрослую  службу.</a:t>
            </a:r>
            <a:endParaRPr lang="ru-RU" dirty="0" smtClean="0"/>
          </a:p>
          <a:p>
            <a:r>
              <a:rPr lang="ja-JP" altLang="en-US" dirty="0" smtClean="0"/>
              <a:t> </a:t>
            </a:r>
            <a:r>
              <a:rPr lang="ru-RU" altLang="ja-JP" dirty="0" smtClean="0"/>
              <a:t>П</a:t>
            </a:r>
            <a:r>
              <a:rPr lang="ru-RU" dirty="0" smtClean="0"/>
              <a:t>ациенты </a:t>
            </a:r>
            <a:r>
              <a:rPr lang="ru-RU" dirty="0" smtClean="0"/>
              <a:t>теряют </a:t>
            </a:r>
            <a:r>
              <a:rPr lang="ru-RU" dirty="0" smtClean="0"/>
              <a:t>медицинскую безопасность  в то </a:t>
            </a:r>
            <a:r>
              <a:rPr lang="ru-RU" dirty="0" smtClean="0"/>
              <a:t>же </a:t>
            </a:r>
            <a:r>
              <a:rPr lang="ru-RU" dirty="0" smtClean="0"/>
              <a:t>время </a:t>
            </a:r>
            <a:r>
              <a:rPr lang="ru-RU" dirty="0" smtClean="0"/>
              <a:t>они теряют свою социальную </a:t>
            </a:r>
            <a:r>
              <a:rPr lang="ru-RU" dirty="0" smtClean="0"/>
              <a:t>безопасность (высшая  </a:t>
            </a:r>
            <a:r>
              <a:rPr lang="ru-RU" dirty="0" smtClean="0"/>
              <a:t>школа).</a:t>
            </a:r>
          </a:p>
          <a:p>
            <a:r>
              <a:rPr lang="ru-RU" dirty="0" smtClean="0"/>
              <a:t>Пациенты </a:t>
            </a:r>
            <a:r>
              <a:rPr lang="ru-RU" dirty="0" smtClean="0"/>
              <a:t>/ семьи </a:t>
            </a:r>
            <a:r>
              <a:rPr lang="ru-RU" dirty="0" smtClean="0"/>
              <a:t>должны </a:t>
            </a:r>
            <a:r>
              <a:rPr lang="ru-RU" dirty="0" smtClean="0"/>
              <a:t>лично </a:t>
            </a:r>
            <a:r>
              <a:rPr lang="ru-RU" dirty="0" smtClean="0"/>
              <a:t>собрать новую </a:t>
            </a:r>
            <a:r>
              <a:rPr lang="ru-RU" dirty="0" smtClean="0"/>
              <a:t>команду</a:t>
            </a:r>
          </a:p>
          <a:p>
            <a:r>
              <a:rPr lang="ru-RU" dirty="0" smtClean="0"/>
              <a:t>Пациенты </a:t>
            </a:r>
            <a:r>
              <a:rPr lang="ru-RU" dirty="0" smtClean="0"/>
              <a:t>/ семьи должны преодолевать большие </a:t>
            </a:r>
            <a:r>
              <a:rPr lang="ru-RU" dirty="0" smtClean="0"/>
              <a:t>расстояния для получения квалифицированной  </a:t>
            </a:r>
            <a:r>
              <a:rPr lang="ru-RU" dirty="0" smtClean="0"/>
              <a:t>помощи в то время, когда путешествия </a:t>
            </a:r>
            <a:r>
              <a:rPr lang="ru-RU" dirty="0" smtClean="0"/>
              <a:t>особенно трудны </a:t>
            </a:r>
            <a:r>
              <a:rPr lang="ru-RU" dirty="0" smtClean="0"/>
              <a:t>или </a:t>
            </a:r>
            <a:r>
              <a:rPr lang="ru-RU" dirty="0" smtClean="0"/>
              <a:t>невозможны </a:t>
            </a:r>
            <a:r>
              <a:rPr lang="ru-RU" dirty="0" smtClean="0"/>
              <a:t>для них.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Текущие проблемы перехода во взрослую службу медицинской помощи</a:t>
            </a:r>
            <a:endParaRPr lang="ru-RU" dirty="0"/>
          </a:p>
        </p:txBody>
      </p:sp>
      <p:pic>
        <p:nvPicPr>
          <p:cNvPr id="4" name="Рисунок 3" descr="mymio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5929330"/>
            <a:ext cx="2047861" cy="6572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32964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Многие </a:t>
            </a:r>
            <a:r>
              <a:rPr lang="ru-RU" dirty="0" smtClean="0"/>
              <a:t>педиатрические учреждения </a:t>
            </a:r>
            <a:r>
              <a:rPr lang="ru-RU" dirty="0" smtClean="0"/>
              <a:t>в США </a:t>
            </a:r>
            <a:r>
              <a:rPr lang="ru-RU" dirty="0" smtClean="0"/>
              <a:t>прекращают оказывать помощь пациентам </a:t>
            </a:r>
            <a:r>
              <a:rPr lang="ru-RU" dirty="0" smtClean="0"/>
              <a:t>в возрасте 18 или 21</a:t>
            </a:r>
          </a:p>
          <a:p>
            <a:r>
              <a:rPr lang="ru-RU" dirty="0" smtClean="0"/>
              <a:t>Исследования </a:t>
            </a:r>
            <a:r>
              <a:rPr lang="ru-RU" dirty="0" smtClean="0"/>
              <a:t>подростков с особыми потребностями </a:t>
            </a:r>
            <a:r>
              <a:rPr lang="ru-RU" dirty="0" smtClean="0"/>
              <a:t> показывают</a:t>
            </a:r>
            <a:r>
              <a:rPr lang="ru-RU" dirty="0" smtClean="0"/>
              <a:t>, что лишь немногие получают </a:t>
            </a:r>
            <a:r>
              <a:rPr lang="ru-RU" dirty="0" smtClean="0"/>
              <a:t>адекватные медицинские   услуги при переходе во взрослую службу</a:t>
            </a:r>
            <a:endParaRPr lang="en-US" dirty="0" smtClean="0"/>
          </a:p>
          <a:p>
            <a:r>
              <a:rPr lang="ru-RU" dirty="0" smtClean="0"/>
              <a:t>Самозащита </a:t>
            </a:r>
            <a:r>
              <a:rPr lang="ru-RU" dirty="0" smtClean="0"/>
              <a:t>может быть особенно </a:t>
            </a:r>
            <a:r>
              <a:rPr lang="ru-RU" dirty="0" smtClean="0"/>
              <a:t>трудной и важной </a:t>
            </a:r>
            <a:r>
              <a:rPr lang="ru-RU" dirty="0" smtClean="0"/>
              <a:t>для </a:t>
            </a:r>
            <a:r>
              <a:rPr lang="ru-RU" dirty="0" smtClean="0"/>
              <a:t>пациентов с МДД</a:t>
            </a:r>
            <a:endParaRPr lang="en-US" dirty="0" smtClean="0"/>
          </a:p>
          <a:p>
            <a:r>
              <a:rPr lang="ru-RU" dirty="0" smtClean="0"/>
              <a:t>Проблемы, стоящие </a:t>
            </a:r>
            <a:r>
              <a:rPr lang="ru-RU" dirty="0" smtClean="0"/>
              <a:t>перед </a:t>
            </a:r>
            <a:r>
              <a:rPr lang="ru-RU" dirty="0" smtClean="0"/>
              <a:t>взрослыми пациентами с МДД </a:t>
            </a:r>
            <a:r>
              <a:rPr lang="en-US" dirty="0" smtClean="0"/>
              <a:t> </a:t>
            </a:r>
            <a:r>
              <a:rPr lang="ru-RU" dirty="0" smtClean="0"/>
              <a:t>отличаются от тех, </a:t>
            </a:r>
            <a:r>
              <a:rPr lang="ru-RU" dirty="0" smtClean="0"/>
              <a:t>с которыми сталкиваются дети:</a:t>
            </a:r>
          </a:p>
          <a:p>
            <a:pPr lvl="1"/>
            <a:r>
              <a:rPr lang="ru-RU" dirty="0" err="1" smtClean="0"/>
              <a:t>остеопороз</a:t>
            </a:r>
            <a:endParaRPr lang="ru-RU" dirty="0" smtClean="0"/>
          </a:p>
          <a:p>
            <a:pPr lvl="1"/>
            <a:r>
              <a:rPr lang="ru-RU" dirty="0" smtClean="0"/>
              <a:t>с</a:t>
            </a:r>
            <a:r>
              <a:rPr lang="ru-RU" dirty="0" smtClean="0"/>
              <a:t>ердечная </a:t>
            </a:r>
            <a:r>
              <a:rPr lang="ru-RU" dirty="0" smtClean="0"/>
              <a:t>недостаточность</a:t>
            </a:r>
          </a:p>
          <a:p>
            <a:pPr lvl="1"/>
            <a:r>
              <a:rPr lang="ru-RU" dirty="0" smtClean="0"/>
              <a:t>вентиляционная </a:t>
            </a:r>
            <a:r>
              <a:rPr lang="ru-RU" dirty="0" smtClean="0"/>
              <a:t>недостаточность</a:t>
            </a:r>
          </a:p>
          <a:p>
            <a:pPr lvl="1"/>
            <a:r>
              <a:rPr lang="ru-RU" dirty="0" smtClean="0"/>
              <a:t>с</a:t>
            </a:r>
            <a:r>
              <a:rPr lang="ru-RU" dirty="0" smtClean="0"/>
              <a:t>ексуальность</a:t>
            </a:r>
            <a:endParaRPr lang="ru-RU" dirty="0" smtClean="0"/>
          </a:p>
          <a:p>
            <a:pPr lvl="1"/>
            <a:r>
              <a:rPr lang="ru-RU" dirty="0" smtClean="0"/>
              <a:t>занятость</a:t>
            </a:r>
            <a:endParaRPr lang="ru-RU" dirty="0" smtClean="0"/>
          </a:p>
          <a:p>
            <a:r>
              <a:rPr lang="ja-JP" altLang="en-US" dirty="0" smtClean="0"/>
              <a:t> </a:t>
            </a:r>
            <a:r>
              <a:rPr lang="ru-RU" altLang="ja-JP" dirty="0" smtClean="0"/>
              <a:t>У</a:t>
            </a:r>
            <a:r>
              <a:rPr lang="ru-RU" dirty="0" smtClean="0"/>
              <a:t>спешный </a:t>
            </a:r>
            <a:r>
              <a:rPr lang="ru-RU" dirty="0" smtClean="0"/>
              <a:t>переход: </a:t>
            </a:r>
            <a:r>
              <a:rPr lang="ru-RU" dirty="0" smtClean="0"/>
              <a:t>здравоохранение непрерывно</a:t>
            </a:r>
            <a:r>
              <a:rPr lang="ru-RU" dirty="0" smtClean="0"/>
              <a:t>, функция </a:t>
            </a:r>
            <a:r>
              <a:rPr lang="ru-RU" dirty="0" err="1" smtClean="0"/>
              <a:t>максимизируется</a:t>
            </a:r>
            <a:r>
              <a:rPr lang="ru-RU" dirty="0" smtClean="0"/>
              <a:t>, заболеваемости </a:t>
            </a:r>
            <a:r>
              <a:rPr lang="ru-RU" dirty="0" smtClean="0"/>
              <a:t>и смертность </a:t>
            </a:r>
            <a:r>
              <a:rPr lang="ru-RU" dirty="0" smtClean="0"/>
              <a:t>снижается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Почему это важно</a:t>
            </a:r>
            <a:endParaRPr lang="ru-RU" dirty="0"/>
          </a:p>
        </p:txBody>
      </p:sp>
      <p:pic>
        <p:nvPicPr>
          <p:cNvPr id="5" name="Рисунок 4" descr="mymio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5929330"/>
            <a:ext cx="2047861" cy="6572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Начните рано</a:t>
            </a:r>
          </a:p>
          <a:p>
            <a:pPr lvl="1"/>
            <a:r>
              <a:rPr lang="ru-RU" dirty="0" smtClean="0"/>
              <a:t>за год </a:t>
            </a:r>
            <a:r>
              <a:rPr lang="ru-RU" dirty="0" smtClean="0"/>
              <a:t>раньше срока</a:t>
            </a:r>
          </a:p>
          <a:p>
            <a:pPr lvl="1"/>
            <a:r>
              <a:rPr lang="ru-RU" dirty="0" smtClean="0"/>
              <a:t>в середине подросткового возраста</a:t>
            </a:r>
            <a:endParaRPr lang="ru-RU" dirty="0" smtClean="0"/>
          </a:p>
          <a:p>
            <a:r>
              <a:rPr lang="ru-RU" dirty="0" smtClean="0"/>
              <a:t>Попросите </a:t>
            </a:r>
            <a:r>
              <a:rPr lang="ru-RU" dirty="0" smtClean="0"/>
              <a:t>письменное резюме и план</a:t>
            </a:r>
          </a:p>
          <a:p>
            <a:r>
              <a:rPr lang="ru-RU" dirty="0" smtClean="0"/>
              <a:t>Переход от </a:t>
            </a:r>
            <a:r>
              <a:rPr lang="ru-RU" dirty="0" smtClean="0"/>
              <a:t> педиатра</a:t>
            </a:r>
            <a:endParaRPr lang="ru-RU" dirty="0" smtClean="0"/>
          </a:p>
          <a:p>
            <a:pPr lvl="1"/>
            <a:r>
              <a:rPr lang="ru-RU" dirty="0" smtClean="0"/>
              <a:t>Не </a:t>
            </a:r>
            <a:r>
              <a:rPr lang="ru-RU" dirty="0" smtClean="0"/>
              <a:t>нужно чувствовать себя неловко</a:t>
            </a:r>
          </a:p>
          <a:p>
            <a:pPr lvl="1"/>
            <a:r>
              <a:rPr lang="ru-RU" dirty="0" smtClean="0"/>
              <a:t>Не </a:t>
            </a:r>
            <a:r>
              <a:rPr lang="ru-RU" dirty="0" smtClean="0"/>
              <a:t>обычная практика, но должны быть</a:t>
            </a:r>
          </a:p>
          <a:p>
            <a:r>
              <a:rPr lang="ru-RU" dirty="0" smtClean="0"/>
              <a:t>П</a:t>
            </a:r>
            <a:r>
              <a:rPr lang="ru-RU" dirty="0" smtClean="0"/>
              <a:t>о </a:t>
            </a:r>
            <a:r>
              <a:rPr lang="ru-RU" dirty="0" smtClean="0"/>
              <a:t>крайней мере один член семьи </a:t>
            </a:r>
            <a:r>
              <a:rPr lang="ru-RU" dirty="0" smtClean="0"/>
              <a:t>должен поговорить с   терапевтом  </a:t>
            </a:r>
            <a:r>
              <a:rPr lang="ru-RU" dirty="0" smtClean="0"/>
              <a:t>до </a:t>
            </a:r>
            <a:r>
              <a:rPr lang="ru-RU" dirty="0" smtClean="0"/>
              <a:t>нового посещения </a:t>
            </a:r>
            <a:r>
              <a:rPr lang="ru-RU" dirty="0" smtClean="0"/>
              <a:t>клиники</a:t>
            </a:r>
          </a:p>
          <a:p>
            <a:pPr lvl="1"/>
            <a:r>
              <a:rPr lang="ru-RU" dirty="0" smtClean="0"/>
              <a:t>Предпочтительно </a:t>
            </a:r>
            <a:r>
              <a:rPr lang="ru-RU" dirty="0" smtClean="0"/>
              <a:t>молодой человек</a:t>
            </a:r>
          </a:p>
          <a:p>
            <a:pPr lvl="1"/>
            <a:r>
              <a:rPr lang="ru-RU" dirty="0" smtClean="0"/>
              <a:t>Оценка </a:t>
            </a:r>
            <a:r>
              <a:rPr lang="ru-RU" dirty="0" smtClean="0"/>
              <a:t>ресурсов и </a:t>
            </a:r>
            <a:r>
              <a:rPr lang="ru-RU" dirty="0" smtClean="0"/>
              <a:t>уровня комфорта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Несколько рекомендаций</a:t>
            </a:r>
            <a:endParaRPr lang="ru-RU" dirty="0"/>
          </a:p>
        </p:txBody>
      </p:sp>
      <p:pic>
        <p:nvPicPr>
          <p:cNvPr id="4" name="Рисунок 3" descr="mymio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6000768"/>
            <a:ext cx="2047861" cy="6572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Молодой человек с </a:t>
            </a:r>
            <a:r>
              <a:rPr lang="ru-RU" dirty="0" smtClean="0"/>
              <a:t>МДД достиг навыков управлять </a:t>
            </a:r>
            <a:r>
              <a:rPr lang="ru-RU" dirty="0" smtClean="0"/>
              <a:t>собственным </a:t>
            </a:r>
            <a:r>
              <a:rPr lang="ru-RU" dirty="0" smtClean="0"/>
              <a:t>здравоохранением</a:t>
            </a:r>
            <a:endParaRPr lang="ru-RU" dirty="0" smtClean="0"/>
          </a:p>
          <a:p>
            <a:r>
              <a:rPr lang="ru-RU" dirty="0" smtClean="0"/>
              <a:t>Он может сам себя  эффективно защитить</a:t>
            </a:r>
            <a:endParaRPr lang="ru-RU" dirty="0" smtClean="0"/>
          </a:p>
          <a:p>
            <a:r>
              <a:rPr lang="ru-RU" dirty="0" smtClean="0"/>
              <a:t>О</a:t>
            </a:r>
            <a:r>
              <a:rPr lang="ru-RU" dirty="0" smtClean="0"/>
              <a:t>н привержен медицинскому</a:t>
            </a:r>
            <a:endParaRPr lang="ru-RU" dirty="0" smtClean="0"/>
          </a:p>
          <a:p>
            <a:r>
              <a:rPr lang="ru-RU" dirty="0" smtClean="0"/>
              <a:t>режиму, </a:t>
            </a:r>
            <a:r>
              <a:rPr lang="ru-RU" dirty="0" smtClean="0"/>
              <a:t>который он поддерживает</a:t>
            </a:r>
          </a:p>
          <a:p>
            <a:r>
              <a:rPr lang="ru-RU" dirty="0" smtClean="0"/>
              <a:t>О</a:t>
            </a:r>
            <a:r>
              <a:rPr lang="ru-RU" dirty="0" smtClean="0"/>
              <a:t>н собрал знания и  медицинскую бригаду</a:t>
            </a:r>
            <a:endParaRPr lang="ru-RU" dirty="0" smtClean="0"/>
          </a:p>
          <a:p>
            <a:r>
              <a:rPr lang="ru-RU" dirty="0" smtClean="0"/>
              <a:t>Е</a:t>
            </a:r>
            <a:r>
              <a:rPr lang="ru-RU" dirty="0" smtClean="0"/>
              <a:t>го здоровье </a:t>
            </a:r>
            <a:r>
              <a:rPr lang="ru-RU" dirty="0" smtClean="0"/>
              <a:t>таково, что </a:t>
            </a:r>
            <a:r>
              <a:rPr lang="ru-RU" dirty="0" smtClean="0"/>
              <a:t>он свободен </a:t>
            </a:r>
            <a:r>
              <a:rPr lang="ru-RU" dirty="0" smtClean="0"/>
              <a:t>от периодических </a:t>
            </a:r>
            <a:r>
              <a:rPr lang="ru-RU" dirty="0" smtClean="0"/>
              <a:t>болезней, боли </a:t>
            </a:r>
            <a:r>
              <a:rPr lang="ru-RU" dirty="0" smtClean="0"/>
              <a:t>и </a:t>
            </a:r>
            <a:r>
              <a:rPr lang="ru-RU" dirty="0" smtClean="0"/>
              <a:t>периодических госпитализаций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выглядит успех.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3037" y="1805781"/>
            <a:ext cx="28289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5929330"/>
            <a:ext cx="2047861" cy="6572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Консультантам из </a:t>
            </a:r>
            <a:r>
              <a:rPr lang="en-US" dirty="0" smtClean="0"/>
              <a:t>Shire, Pfizer, </a:t>
            </a:r>
            <a:r>
              <a:rPr lang="en-US" dirty="0" err="1" smtClean="0"/>
              <a:t>Gerson</a:t>
            </a:r>
            <a:r>
              <a:rPr lang="en-US" dirty="0" smtClean="0"/>
              <a:t> </a:t>
            </a:r>
            <a:r>
              <a:rPr lang="en-US" dirty="0" err="1" smtClean="0"/>
              <a:t>Lehrman</a:t>
            </a:r>
            <a:r>
              <a:rPr lang="ru-RU" dirty="0" smtClean="0"/>
              <a:t> </a:t>
            </a:r>
            <a:r>
              <a:rPr lang="en-US" dirty="0" smtClean="0"/>
              <a:t>Group, </a:t>
            </a:r>
            <a:r>
              <a:rPr lang="en-US" dirty="0" err="1" smtClean="0"/>
              <a:t>Guidepoint</a:t>
            </a:r>
            <a:r>
              <a:rPr lang="en-US" dirty="0" smtClean="0"/>
              <a:t> Global, Galapagos, Athena Diagnostics. </a:t>
            </a:r>
            <a:endParaRPr lang="ru-RU" dirty="0" smtClean="0"/>
          </a:p>
          <a:p>
            <a:r>
              <a:rPr lang="ru-RU" dirty="0" smtClean="0"/>
              <a:t>Клиническим испытаниям  </a:t>
            </a:r>
            <a:r>
              <a:rPr lang="ru-RU" dirty="0" err="1" smtClean="0"/>
              <a:t>GlaxoSmithKline</a:t>
            </a:r>
            <a:endParaRPr lang="ru-RU" dirty="0" smtClean="0"/>
          </a:p>
          <a:p>
            <a:r>
              <a:rPr lang="ru-RU" dirty="0" smtClean="0"/>
              <a:t>Предоставленной поддержке  Национального института детского здоровья  и социального развития и  ассоциации Мышечной дистрофии</a:t>
            </a:r>
          </a:p>
          <a:p>
            <a:r>
              <a:rPr lang="ru-RU" dirty="0" smtClean="0"/>
              <a:t>Сотрудникам Института Кеннеди Кригера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Благодарность</a:t>
            </a:r>
            <a:endParaRPr lang="ru-RU" dirty="0"/>
          </a:p>
        </p:txBody>
      </p:sp>
      <p:pic>
        <p:nvPicPr>
          <p:cNvPr id="4" name="Рисунок 3" descr="mymio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5929330"/>
            <a:ext cx="2047861" cy="6572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«Возможность </a:t>
            </a:r>
            <a:r>
              <a:rPr lang="ru-RU" sz="2800" dirty="0" smtClean="0"/>
              <a:t>узнать и испытать </a:t>
            </a:r>
            <a:r>
              <a:rPr lang="ru-RU" sz="2800" dirty="0" smtClean="0"/>
              <a:t> </a:t>
            </a:r>
            <a:r>
              <a:rPr lang="ru-RU" sz="2800" dirty="0" err="1" smtClean="0"/>
              <a:t>полет-удивительный</a:t>
            </a:r>
            <a:r>
              <a:rPr lang="ru-RU" sz="2800" dirty="0" smtClean="0"/>
              <a:t> </a:t>
            </a:r>
            <a:r>
              <a:rPr lang="ru-RU" sz="2800" dirty="0" smtClean="0"/>
              <a:t>опыт. </a:t>
            </a:r>
            <a:r>
              <a:rPr lang="ru-RU" sz="2800" dirty="0" smtClean="0"/>
              <a:t>Так  сказать  </a:t>
            </a:r>
            <a:r>
              <a:rPr lang="ru-RU" sz="2800" dirty="0" smtClean="0"/>
              <a:t>освобождение</a:t>
            </a:r>
            <a:r>
              <a:rPr lang="ru-RU" sz="2800" dirty="0" smtClean="0"/>
              <a:t>.»</a:t>
            </a:r>
            <a:br>
              <a:rPr lang="ru-RU" sz="2800" dirty="0" smtClean="0"/>
            </a:br>
            <a:r>
              <a:rPr lang="ru-RU" sz="2800" dirty="0" smtClean="0"/>
              <a:t>Майкл </a:t>
            </a:r>
            <a:r>
              <a:rPr lang="ru-RU" sz="2800" dirty="0" err="1" smtClean="0"/>
              <a:t>Таунсенд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357430"/>
            <a:ext cx="67818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6000768"/>
            <a:ext cx="2047861" cy="6572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r>
              <a:rPr lang="ru-RU" dirty="0" smtClean="0"/>
              <a:t>Переведено проектом МОЙМИО: </a:t>
            </a:r>
            <a:r>
              <a:rPr lang="en-US" dirty="0" smtClean="0"/>
              <a:t>http://www.mymio.org</a:t>
            </a:r>
            <a:r>
              <a:rPr lang="en-US" dirty="0" smtClean="0"/>
              <a:t>/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Оригинал: </a:t>
            </a:r>
            <a:r>
              <a:rPr lang="en-US" dirty="0" smtClean="0"/>
              <a:t>http://videos.parentprojectmd.org/conference12west/Wagner_CaringForDuchenne.pdf</a:t>
            </a:r>
            <a:endParaRPr lang="ru-RU" dirty="0"/>
          </a:p>
        </p:txBody>
      </p:sp>
      <p:pic>
        <p:nvPicPr>
          <p:cNvPr id="3" name="Рисунок 2" descr="mymio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5715016"/>
            <a:ext cx="2047861" cy="6572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59712"/>
            <a:ext cx="8643998" cy="1083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Сегодня утром поговорим о 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7620" y="2857496"/>
            <a:ext cx="4637093" cy="28575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Междисциплинарной модели по уходу за больными с МДД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Некоторых базовых клинических испытаниях.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Переходе таких пациентов во взрослую службу оказания медицинской помощи.</a:t>
            </a:r>
            <a:endParaRPr lang="ru-RU" dirty="0"/>
          </a:p>
        </p:txBody>
      </p:sp>
      <p:pic>
        <p:nvPicPr>
          <p:cNvPr id="4" name="Рисунок 3" descr="mymio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5857892"/>
            <a:ext cx="2047861" cy="657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Роль семьи огромна. Вероятно, фактор номер один определяющий качество жизни.</a:t>
            </a:r>
          </a:p>
          <a:p>
            <a:r>
              <a:rPr lang="ru-RU" dirty="0" smtClean="0"/>
              <a:t>После  мамы и папы, главным ответственным за  медико-санитарную помощь является  часто невролог, но может быть генетик, пульмонолог, кардиолог или физиотерапевт.</a:t>
            </a:r>
          </a:p>
          <a:p>
            <a:r>
              <a:rPr lang="ru-RU" dirty="0" smtClean="0"/>
              <a:t>Идеально: Экспертиза  на МДД, включая  текущее исследование мышц, хорошо, если у  обеих  взрослых и детей</a:t>
            </a:r>
          </a:p>
          <a:p>
            <a:r>
              <a:rPr lang="ru-RU" dirty="0" smtClean="0"/>
              <a:t>Необходимость: готовности к  обучению по-настоящему заботиться о благополучии Вашего ребенка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Главный лечащий врач.</a:t>
            </a:r>
            <a:endParaRPr lang="ru-RU" dirty="0"/>
          </a:p>
        </p:txBody>
      </p:sp>
      <p:pic>
        <p:nvPicPr>
          <p:cNvPr id="4" name="Рисунок 3" descr="mymio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5929330"/>
            <a:ext cx="2047861" cy="6572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5472122" cy="509094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Клиника координатор</a:t>
            </a:r>
          </a:p>
          <a:p>
            <a:pPr lvl="1"/>
            <a:r>
              <a:rPr lang="ru-RU" dirty="0" smtClean="0"/>
              <a:t>Координирует комплексные посещения, предоставляет информацию о медицинских учреждениях и областях,  предоставляет графики  работы на каждый день</a:t>
            </a:r>
          </a:p>
          <a:p>
            <a:r>
              <a:rPr lang="ru-RU" dirty="0" smtClean="0"/>
              <a:t>Медсестра</a:t>
            </a:r>
          </a:p>
          <a:p>
            <a:pPr lvl="1"/>
            <a:r>
              <a:rPr lang="ru-RU" dirty="0" smtClean="0"/>
              <a:t>Точки контакта, оценивает необходимость посещения, собирает информацию о  семье и ребенке.</a:t>
            </a:r>
          </a:p>
          <a:p>
            <a:r>
              <a:rPr lang="ru-RU" dirty="0" smtClean="0"/>
              <a:t>Невролог</a:t>
            </a:r>
          </a:p>
          <a:p>
            <a:pPr lvl="1"/>
            <a:r>
              <a:rPr lang="ru-RU" dirty="0" smtClean="0"/>
              <a:t> Центральный лечащий врач, в первую очередь ответственен за  терапию </a:t>
            </a:r>
            <a:r>
              <a:rPr lang="ru-RU" dirty="0" err="1" smtClean="0"/>
              <a:t>глюкокортикостероидами</a:t>
            </a:r>
            <a:r>
              <a:rPr lang="ru-RU" dirty="0" smtClean="0"/>
              <a:t>, оценивает необходимость привлечения других специалистов и формулирует медицинские решения</a:t>
            </a:r>
          </a:p>
          <a:p>
            <a:r>
              <a:rPr lang="ru-RU" dirty="0" smtClean="0"/>
              <a:t>Генетик</a:t>
            </a:r>
          </a:p>
          <a:p>
            <a:pPr lvl="1"/>
            <a:r>
              <a:rPr lang="ru-RU" dirty="0" smtClean="0"/>
              <a:t>Семейный анамнез,  общие сведения о наследовании и конкретная информация о  генетике МДД.  Оценка генетического риска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Команда мечты.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643051"/>
            <a:ext cx="278608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5929330"/>
            <a:ext cx="2047861" cy="657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5829312" cy="52338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Физиотерапевт</a:t>
            </a:r>
          </a:p>
          <a:p>
            <a:pPr lvl="1"/>
            <a:r>
              <a:rPr lang="ru-RU" dirty="0" smtClean="0"/>
              <a:t> Устанавливает соответствующие растяжения и программу упражнений, обучает семью и школу</a:t>
            </a:r>
          </a:p>
          <a:p>
            <a:r>
              <a:rPr lang="ru-RU" dirty="0" smtClean="0"/>
              <a:t>Специальное оборудование</a:t>
            </a:r>
          </a:p>
          <a:p>
            <a:pPr lvl="1"/>
            <a:r>
              <a:rPr lang="ru-RU" dirty="0" smtClean="0"/>
              <a:t>Крепление, размещение адаптивного оборудования</a:t>
            </a:r>
          </a:p>
          <a:p>
            <a:r>
              <a:rPr lang="ru-RU" dirty="0" smtClean="0"/>
              <a:t>Диетолог</a:t>
            </a:r>
          </a:p>
          <a:p>
            <a:pPr lvl="1"/>
            <a:r>
              <a:rPr lang="ru-RU" dirty="0" smtClean="0"/>
              <a:t>Оценивает и  дает рекомендации по питанию и коррекции веса.</a:t>
            </a:r>
          </a:p>
          <a:p>
            <a:r>
              <a:rPr lang="ru-RU" dirty="0" smtClean="0"/>
              <a:t>Социальный работник</a:t>
            </a:r>
          </a:p>
          <a:p>
            <a:pPr lvl="1"/>
            <a:r>
              <a:rPr lang="ru-RU" dirty="0" smtClean="0"/>
              <a:t>Облегчает взаимодействие страхования, занятости, школ и общинных программ. Наблюдение за психическим здоровьем, стрессом и  механизмами </a:t>
            </a:r>
            <a:r>
              <a:rPr lang="ru-RU" dirty="0" err="1" smtClean="0"/>
              <a:t>преодаления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Команда мечты.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714488"/>
            <a:ext cx="247173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5929330"/>
            <a:ext cx="2047861" cy="6572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7972452" cy="487663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Пульмонолог</a:t>
            </a:r>
          </a:p>
          <a:p>
            <a:pPr lvl="1"/>
            <a:r>
              <a:rPr lang="ru-RU" dirty="0" err="1" smtClean="0"/>
              <a:t>Мониторирование</a:t>
            </a:r>
            <a:r>
              <a:rPr lang="ru-RU" dirty="0" smtClean="0"/>
              <a:t> легочной функции, предусматривает превентивные меры и лечение инфекций, инициирует и управляет искусственной вентиляции легких</a:t>
            </a:r>
          </a:p>
          <a:p>
            <a:r>
              <a:rPr lang="ru-RU" dirty="0" smtClean="0"/>
              <a:t>Кардиолог</a:t>
            </a:r>
          </a:p>
          <a:p>
            <a:pPr lvl="1"/>
            <a:r>
              <a:rPr lang="ru-RU" dirty="0" smtClean="0"/>
              <a:t> </a:t>
            </a:r>
            <a:r>
              <a:rPr lang="ru-RU" dirty="0" err="1" smtClean="0"/>
              <a:t>Мониторирование</a:t>
            </a:r>
            <a:r>
              <a:rPr lang="ru-RU" dirty="0" smtClean="0"/>
              <a:t> сердечной деятельности, инициирует профилактические меры и управляет лечением  </a:t>
            </a:r>
            <a:r>
              <a:rPr lang="ru-RU" dirty="0" err="1" smtClean="0"/>
              <a:t>кардиомиопатии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Ортопед</a:t>
            </a:r>
          </a:p>
          <a:p>
            <a:pPr lvl="1"/>
            <a:r>
              <a:rPr lang="ru-RU" dirty="0" smtClean="0"/>
              <a:t>Предотвращение и лечение сколиоза и контрактур</a:t>
            </a:r>
          </a:p>
          <a:p>
            <a:r>
              <a:rPr lang="ru-RU" dirty="0" smtClean="0"/>
              <a:t>Эндокринолог</a:t>
            </a:r>
          </a:p>
          <a:p>
            <a:pPr lvl="1"/>
            <a:r>
              <a:rPr lang="ru-RU" dirty="0" smtClean="0"/>
              <a:t>Оценивает и лечит </a:t>
            </a:r>
            <a:r>
              <a:rPr lang="ru-RU" dirty="0" err="1" smtClean="0"/>
              <a:t>инсулинорезистентность</a:t>
            </a:r>
            <a:r>
              <a:rPr lang="ru-RU" dirty="0" smtClean="0"/>
              <a:t>, ожирение, задержку роста, задержку половое созревания, </a:t>
            </a:r>
            <a:r>
              <a:rPr lang="ru-RU" dirty="0" err="1" smtClean="0"/>
              <a:t>остеопороз</a:t>
            </a:r>
            <a:endParaRPr lang="ru-RU" dirty="0" smtClean="0"/>
          </a:p>
          <a:p>
            <a:r>
              <a:rPr lang="ru-RU" dirty="0" smtClean="0"/>
              <a:t>Психиатр</a:t>
            </a:r>
          </a:p>
          <a:p>
            <a:pPr lvl="1"/>
            <a:r>
              <a:rPr lang="ru-RU" dirty="0" smtClean="0"/>
              <a:t>Оценивает и  лечит  аутизм, депрессии, </a:t>
            </a:r>
            <a:r>
              <a:rPr lang="ru-RU" dirty="0" err="1" smtClean="0"/>
              <a:t>обсессивно</a:t>
            </a:r>
            <a:r>
              <a:rPr lang="ru-RU" dirty="0" smtClean="0"/>
              <a:t> -</a:t>
            </a:r>
            <a:r>
              <a:rPr lang="ru-RU" dirty="0" err="1" smtClean="0"/>
              <a:t>компульсивные</a:t>
            </a:r>
            <a:r>
              <a:rPr lang="ru-RU" dirty="0" smtClean="0"/>
              <a:t> расстройства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Команда мечты.</a:t>
            </a:r>
            <a:endParaRPr lang="ru-RU" dirty="0"/>
          </a:p>
        </p:txBody>
      </p:sp>
      <p:pic>
        <p:nvPicPr>
          <p:cNvPr id="5" name="Рисунок 4" descr="mymio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6000768"/>
            <a:ext cx="2047861" cy="6572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Идеально: команда работает вместе в одном здании в тот же день. Конференции друг с другом в течение дня. </a:t>
            </a:r>
          </a:p>
          <a:p>
            <a:r>
              <a:rPr lang="ru-RU" dirty="0" smtClean="0"/>
              <a:t>Необходимо: Команда общается по телефону, электронной почте.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Взаимодействие</a:t>
            </a:r>
            <a:endParaRPr lang="ru-RU" dirty="0"/>
          </a:p>
        </p:txBody>
      </p:sp>
      <p:pic>
        <p:nvPicPr>
          <p:cNvPr id="4" name="Рисунок 3" descr="mymio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5929330"/>
            <a:ext cx="2047861" cy="657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Комплексный уход</a:t>
            </a:r>
          </a:p>
          <a:p>
            <a:pPr lvl="1"/>
            <a:r>
              <a:rPr lang="ru-RU" dirty="0" smtClean="0"/>
              <a:t>Диагностика</a:t>
            </a:r>
          </a:p>
          <a:p>
            <a:pPr lvl="1"/>
            <a:r>
              <a:rPr lang="ru-RU" dirty="0" smtClean="0"/>
              <a:t>Наблюдение </a:t>
            </a:r>
            <a:r>
              <a:rPr lang="ru-RU" dirty="0" smtClean="0"/>
              <a:t>всего </a:t>
            </a:r>
            <a:r>
              <a:rPr lang="ru-RU" dirty="0" smtClean="0"/>
              <a:t>организма</a:t>
            </a:r>
          </a:p>
          <a:p>
            <a:pPr lvl="1"/>
            <a:r>
              <a:rPr lang="ru-RU" dirty="0" smtClean="0"/>
              <a:t>Наблюдение во все периоды жизни</a:t>
            </a:r>
          </a:p>
          <a:p>
            <a:r>
              <a:rPr lang="ru-RU" dirty="0" smtClean="0"/>
              <a:t>Индивидуальный уход</a:t>
            </a:r>
          </a:p>
          <a:p>
            <a:r>
              <a:rPr lang="ru-RU" dirty="0" smtClean="0"/>
              <a:t>Продление функций</a:t>
            </a:r>
          </a:p>
          <a:p>
            <a:r>
              <a:rPr lang="ru-RU" dirty="0" smtClean="0"/>
              <a:t>Обучение</a:t>
            </a:r>
          </a:p>
          <a:p>
            <a:r>
              <a:rPr lang="ru-RU" dirty="0" smtClean="0"/>
              <a:t>Пропаганда</a:t>
            </a:r>
          </a:p>
          <a:p>
            <a:pPr lvl="1"/>
            <a:r>
              <a:rPr lang="ru-RU" dirty="0" smtClean="0"/>
              <a:t>Школы</a:t>
            </a:r>
          </a:p>
          <a:p>
            <a:pPr lvl="1"/>
            <a:r>
              <a:rPr lang="ru-RU" dirty="0" smtClean="0"/>
              <a:t>Сообщества</a:t>
            </a:r>
          </a:p>
          <a:p>
            <a:r>
              <a:rPr lang="ru-RU" dirty="0" smtClean="0"/>
              <a:t>Психосоциальная поддержка</a:t>
            </a:r>
          </a:p>
          <a:p>
            <a:r>
              <a:rPr lang="ru-RU" dirty="0" smtClean="0"/>
              <a:t>Подключение к исследованиям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работы команды:</a:t>
            </a:r>
            <a:endParaRPr lang="ru-RU" dirty="0"/>
          </a:p>
        </p:txBody>
      </p:sp>
      <p:pic>
        <p:nvPicPr>
          <p:cNvPr id="4" name="Рисунок 3" descr="mymio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6000768"/>
            <a:ext cx="2047861" cy="6572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</TotalTime>
  <Words>1027</Words>
  <Application>Microsoft Office PowerPoint</Application>
  <PresentationFormat>Экран (4:3)</PresentationFormat>
  <Paragraphs>141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Уход за больными миодистрофией Дюшенна</vt:lpstr>
      <vt:lpstr>Благодарность</vt:lpstr>
      <vt:lpstr>Сегодня утром поговорим о :</vt:lpstr>
      <vt:lpstr>Главный лечащий врач.</vt:lpstr>
      <vt:lpstr>Команда мечты.</vt:lpstr>
      <vt:lpstr>Команда мечты.</vt:lpstr>
      <vt:lpstr>Команда мечты.</vt:lpstr>
      <vt:lpstr>Взаимодействие</vt:lpstr>
      <vt:lpstr>Результаты работы команды:</vt:lpstr>
      <vt:lpstr>Ожидаемые результаты</vt:lpstr>
      <vt:lpstr>Основные тесты</vt:lpstr>
      <vt:lpstr>Основные тесты</vt:lpstr>
      <vt:lpstr>Основные тесты</vt:lpstr>
      <vt:lpstr>Основные тесты</vt:lpstr>
      <vt:lpstr>Основные тесты</vt:lpstr>
      <vt:lpstr>Текущие проблемы перехода во взрослую службу медицинской помощи</vt:lpstr>
      <vt:lpstr>Почему это важно</vt:lpstr>
      <vt:lpstr>Несколько рекомендаций</vt:lpstr>
      <vt:lpstr>Как выглядит успех.</vt:lpstr>
      <vt:lpstr>«Возможность узнать и испытать  полет-удивительный опыт. Так  сказать  освобождение.» Майкл Таунсенд</vt:lpstr>
      <vt:lpstr>Переведено проектом МОЙМИО: http://www.mymio.org/ Оригинал: http://videos.parentprojectmd.org/conference12west/Wagner_CaringForDuchenne.pdf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Уход за больными миодистрофией Дюшенна</dc:title>
  <dc:creator>user</dc:creator>
  <cp:lastModifiedBy>user</cp:lastModifiedBy>
  <cp:revision>15</cp:revision>
  <dcterms:created xsi:type="dcterms:W3CDTF">2012-08-04T14:04:48Z</dcterms:created>
  <dcterms:modified xsi:type="dcterms:W3CDTF">2012-08-05T14:06:07Z</dcterms:modified>
</cp:coreProperties>
</file>