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A8AA5C-FDD5-4361-B87E-2F637FAE0049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36C650-EDF4-4AFD-BDA0-A5F7F9B99AE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ymio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Пропуск </a:t>
            </a:r>
            <a:r>
              <a:rPr lang="ru-RU" dirty="0" err="1" smtClean="0"/>
              <a:t>экзона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Экзон</a:t>
            </a:r>
            <a:r>
              <a:rPr lang="ru-RU" dirty="0" smtClean="0"/>
              <a:t> 51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929198"/>
            <a:ext cx="404812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895350"/>
            <a:ext cx="6810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пропуска </a:t>
            </a:r>
            <a:r>
              <a:rPr lang="ru-RU" dirty="0" err="1" smtClean="0"/>
              <a:t>экзона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Генетические «пластыри» (</a:t>
            </a:r>
            <a:r>
              <a:rPr lang="ru-RU" dirty="0" err="1" smtClean="0"/>
              <a:t>олигонуклеатиды</a:t>
            </a:r>
            <a:r>
              <a:rPr lang="ru-RU" dirty="0" smtClean="0"/>
              <a:t>) впервые спроектированы на нормальных клетках.</a:t>
            </a:r>
          </a:p>
          <a:p>
            <a:r>
              <a:rPr lang="ru-RU" dirty="0" smtClean="0"/>
              <a:t>Применительно к нормальным </a:t>
            </a:r>
            <a:r>
              <a:rPr lang="ru-RU" dirty="0" err="1" smtClean="0"/>
              <a:t>экзонам</a:t>
            </a:r>
            <a:endParaRPr lang="ru-RU" dirty="0" smtClean="0"/>
          </a:p>
          <a:p>
            <a:pPr lvl="1"/>
            <a:r>
              <a:rPr lang="ru-RU" dirty="0" smtClean="0"/>
              <a:t>При дупликациях и </a:t>
            </a:r>
            <a:r>
              <a:rPr lang="ru-RU" dirty="0" err="1" smtClean="0"/>
              <a:t>делециях</a:t>
            </a:r>
            <a:r>
              <a:rPr lang="ru-RU" dirty="0" smtClean="0"/>
              <a:t> при МДД</a:t>
            </a:r>
          </a:p>
          <a:p>
            <a:r>
              <a:rPr lang="ru-RU" dirty="0" smtClean="0"/>
              <a:t>Множественный пропуск </a:t>
            </a:r>
            <a:r>
              <a:rPr lang="ru-RU" dirty="0" err="1" smtClean="0"/>
              <a:t>экзонов</a:t>
            </a:r>
            <a:r>
              <a:rPr lang="ru-RU" dirty="0" smtClean="0"/>
              <a:t> необходим для:</a:t>
            </a:r>
          </a:p>
          <a:p>
            <a:pPr lvl="1"/>
            <a:r>
              <a:rPr lang="ru-RU" dirty="0" smtClean="0"/>
              <a:t>Выбранных </a:t>
            </a:r>
            <a:r>
              <a:rPr lang="ru-RU" dirty="0" err="1" smtClean="0"/>
              <a:t>делеций</a:t>
            </a:r>
            <a:endParaRPr lang="ru-RU" dirty="0" smtClean="0"/>
          </a:p>
          <a:p>
            <a:pPr lvl="1"/>
            <a:r>
              <a:rPr lang="ru-RU" dirty="0" smtClean="0"/>
              <a:t>При большинстве дупликаций</a:t>
            </a:r>
          </a:p>
          <a:p>
            <a:pPr lvl="1"/>
            <a:r>
              <a:rPr lang="ru-RU" dirty="0" smtClean="0"/>
              <a:t>Мутаций за пределами </a:t>
            </a:r>
            <a:r>
              <a:rPr lang="ru-RU" dirty="0" err="1" smtClean="0"/>
              <a:t>экзона</a:t>
            </a:r>
            <a:endParaRPr lang="ru-RU" dirty="0" smtClean="0"/>
          </a:p>
          <a:p>
            <a:r>
              <a:rPr lang="ru-RU" dirty="0" smtClean="0"/>
              <a:t>Возможно несколько стратегий</a:t>
            </a:r>
          </a:p>
          <a:p>
            <a:r>
              <a:rPr lang="ru-RU" dirty="0" smtClean="0"/>
              <a:t>Должны быть проверены на клетках пациентов.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6143644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876300"/>
            <a:ext cx="68389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95350"/>
            <a:ext cx="67722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75" y="885825"/>
            <a:ext cx="68770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890588"/>
            <a:ext cx="68484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900113"/>
            <a:ext cx="68389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00113"/>
            <a:ext cx="6705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895350"/>
            <a:ext cx="676275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Пропуск </a:t>
            </a:r>
            <a:r>
              <a:rPr lang="ru-RU" dirty="0" err="1" smtClean="0"/>
              <a:t>экзонов</a:t>
            </a:r>
            <a:r>
              <a:rPr lang="ru-RU" dirty="0" smtClean="0"/>
              <a:t> 50+51 и 51+52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86058"/>
            <a:ext cx="66865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574" y="899759"/>
            <a:ext cx="6820852" cy="5058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http://www.parentprojectmd.org/site/PageServer?pagename=Connect_conference_presentations_13</a:t>
            </a:r>
            <a:endParaRPr lang="ru-RU" dirty="0"/>
          </a:p>
        </p:txBody>
      </p:sp>
      <p:pic>
        <p:nvPicPr>
          <p:cNvPr id="7" name="Рисунок 6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Дупликации обуславливают множественный пропуск </a:t>
            </a:r>
            <a:r>
              <a:rPr lang="ru-RU" dirty="0" err="1" smtClean="0"/>
              <a:t>экзонов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3133725"/>
            <a:ext cx="67246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Дупликации обуславливают множественный пропуск </a:t>
            </a:r>
            <a:r>
              <a:rPr lang="ru-RU" sz="4000" dirty="0" err="1" smtClean="0"/>
              <a:t>экзонов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Удаление </a:t>
            </a:r>
            <a:r>
              <a:rPr lang="ru-RU" dirty="0" err="1" smtClean="0"/>
              <a:t>экзонов</a:t>
            </a:r>
            <a:r>
              <a:rPr lang="ru-RU" dirty="0" smtClean="0"/>
              <a:t> 8+9 еще нарушает рамку считывания.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6810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Дупликации обуславливают множественный пропуск </a:t>
            </a:r>
            <a:r>
              <a:rPr lang="ru-RU" sz="4000" dirty="0" err="1" smtClean="0"/>
              <a:t>экзонов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Необходима обрезка </a:t>
            </a:r>
            <a:r>
              <a:rPr lang="ru-RU" dirty="0" err="1" smtClean="0"/>
              <a:t>экзонов</a:t>
            </a:r>
            <a:r>
              <a:rPr lang="ru-RU" dirty="0" smtClean="0"/>
              <a:t> 6 и 7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70008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28652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целом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Экзоны</a:t>
            </a:r>
            <a:r>
              <a:rPr lang="ru-RU" dirty="0" smtClean="0"/>
              <a:t> </a:t>
            </a:r>
            <a:r>
              <a:rPr lang="ru-RU" dirty="0" smtClean="0"/>
              <a:t>2-78 могут быть пропущены </a:t>
            </a:r>
            <a:endParaRPr lang="ru-RU" dirty="0" smtClean="0"/>
          </a:p>
          <a:p>
            <a:pPr lvl="1"/>
            <a:r>
              <a:rPr lang="ru-RU" dirty="0" smtClean="0"/>
              <a:t> </a:t>
            </a:r>
            <a:r>
              <a:rPr lang="ru-RU" dirty="0" smtClean="0"/>
              <a:t>Пропуск кадров смены </a:t>
            </a:r>
            <a:r>
              <a:rPr lang="ru-RU" dirty="0" err="1" smtClean="0"/>
              <a:t>экзонов</a:t>
            </a:r>
            <a:r>
              <a:rPr lang="ru-RU" dirty="0" smtClean="0"/>
              <a:t> для </a:t>
            </a:r>
            <a:r>
              <a:rPr lang="ru-RU" dirty="0" err="1" smtClean="0"/>
              <a:t>делеций</a:t>
            </a:r>
            <a:r>
              <a:rPr lang="ru-RU" dirty="0" smtClean="0"/>
              <a:t> </a:t>
            </a:r>
            <a:r>
              <a:rPr lang="ru-RU" dirty="0" smtClean="0"/>
              <a:t>/ </a:t>
            </a:r>
            <a:r>
              <a:rPr lang="ru-RU" dirty="0" err="1" smtClean="0"/>
              <a:t>дубликаций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Тонкая </a:t>
            </a:r>
            <a:r>
              <a:rPr lang="ru-RU" dirty="0" smtClean="0"/>
              <a:t>настройка по-прежнему </a:t>
            </a:r>
            <a:r>
              <a:rPr lang="ru-RU" dirty="0" smtClean="0"/>
              <a:t>необходима </a:t>
            </a:r>
            <a:r>
              <a:rPr lang="ru-RU" dirty="0" smtClean="0"/>
              <a:t>для многих </a:t>
            </a:r>
            <a:r>
              <a:rPr lang="ru-RU" dirty="0" smtClean="0"/>
              <a:t> </a:t>
            </a:r>
            <a:r>
              <a:rPr lang="ru-RU" dirty="0" err="1" smtClean="0"/>
              <a:t>экзонов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Несоответствие </a:t>
            </a:r>
            <a:r>
              <a:rPr lang="ru-RU" dirty="0" err="1" smtClean="0"/>
              <a:t>олигонуклеотидов</a:t>
            </a:r>
            <a:r>
              <a:rPr lang="ru-RU" dirty="0" smtClean="0"/>
              <a:t> может </a:t>
            </a:r>
            <a:r>
              <a:rPr lang="ru-RU" dirty="0" smtClean="0"/>
              <a:t>индуцировать </a:t>
            </a:r>
            <a:r>
              <a:rPr lang="ru-RU" dirty="0" smtClean="0"/>
              <a:t>надежный </a:t>
            </a:r>
            <a:r>
              <a:rPr lang="ru-RU" dirty="0" smtClean="0"/>
              <a:t>пропуск </a:t>
            </a:r>
            <a:endParaRPr lang="ru-RU" dirty="0" smtClean="0"/>
          </a:p>
          <a:p>
            <a:pPr lvl="2"/>
            <a:r>
              <a:rPr lang="ru-RU" dirty="0" smtClean="0"/>
              <a:t> Могут </a:t>
            </a:r>
            <a:r>
              <a:rPr lang="ru-RU" dirty="0" smtClean="0"/>
              <a:t>потребоваться некоторые настройки </a:t>
            </a:r>
          </a:p>
          <a:p>
            <a:r>
              <a:rPr lang="ru-RU" dirty="0" smtClean="0"/>
              <a:t>Возможен  пропуск  нескольких  </a:t>
            </a:r>
            <a:r>
              <a:rPr lang="ru-RU" dirty="0" err="1" smtClean="0"/>
              <a:t>экзонов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Некоторые </a:t>
            </a:r>
            <a:r>
              <a:rPr lang="ru-RU" dirty="0" smtClean="0"/>
              <a:t>комбинации </a:t>
            </a:r>
            <a:r>
              <a:rPr lang="ru-RU" dirty="0" smtClean="0"/>
              <a:t> </a:t>
            </a:r>
            <a:r>
              <a:rPr lang="ru-RU" dirty="0" smtClean="0"/>
              <a:t>очень </a:t>
            </a:r>
            <a:r>
              <a:rPr lang="ru-RU" dirty="0" smtClean="0"/>
              <a:t>эффективны </a:t>
            </a:r>
          </a:p>
          <a:p>
            <a:pPr lvl="1"/>
            <a:r>
              <a:rPr lang="ru-RU" dirty="0" smtClean="0"/>
              <a:t>Могут </a:t>
            </a:r>
            <a:r>
              <a:rPr lang="ru-RU" dirty="0" smtClean="0"/>
              <a:t>быть </a:t>
            </a:r>
            <a:r>
              <a:rPr lang="ru-RU" dirty="0" smtClean="0"/>
              <a:t> зависящие от мутаций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 err="1" smtClean="0"/>
              <a:t>дубликаций</a:t>
            </a:r>
            <a:r>
              <a:rPr lang="ru-RU" dirty="0" smtClean="0"/>
              <a:t> </a:t>
            </a:r>
            <a:r>
              <a:rPr lang="ru-RU" dirty="0" smtClean="0"/>
              <a:t>может быть </a:t>
            </a:r>
            <a:r>
              <a:rPr lang="ru-RU" dirty="0" smtClean="0"/>
              <a:t>преобразовано </a:t>
            </a:r>
            <a:r>
              <a:rPr lang="ru-RU" dirty="0" smtClean="0"/>
              <a:t>в </a:t>
            </a:r>
            <a:r>
              <a:rPr lang="ru-RU" dirty="0" err="1" smtClean="0"/>
              <a:t>транскрипты</a:t>
            </a:r>
            <a:r>
              <a:rPr lang="ru-RU" dirty="0" smtClean="0"/>
              <a:t> гена БМД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Интраэкзонные</a:t>
            </a:r>
            <a:r>
              <a:rPr lang="ru-RU" dirty="0" smtClean="0"/>
              <a:t> мутации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514600"/>
            <a:ext cx="6286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Несоответствие работы АО у пациентов.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86074"/>
            <a:ext cx="7572428" cy="23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Минимальные стратегии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Выбранные </a:t>
            </a:r>
            <a:r>
              <a:rPr lang="ru-RU" dirty="0" err="1" smtClean="0"/>
              <a:t>экзоны</a:t>
            </a:r>
            <a:r>
              <a:rPr lang="ru-RU" dirty="0" smtClean="0"/>
              <a:t> в рамке считывания могут быть оставлены в зрелой </a:t>
            </a:r>
            <a:r>
              <a:rPr lang="ru-RU" dirty="0" err="1" smtClean="0"/>
              <a:t>мРНК</a:t>
            </a:r>
            <a:endParaRPr lang="ru-RU" dirty="0" smtClean="0"/>
          </a:p>
          <a:p>
            <a:r>
              <a:rPr lang="ru-RU" dirty="0" smtClean="0"/>
              <a:t>Лучшие шансы вблизи конца </a:t>
            </a:r>
            <a:r>
              <a:rPr lang="ru-RU" dirty="0" err="1" smtClean="0"/>
              <a:t>мутировавших</a:t>
            </a:r>
            <a:r>
              <a:rPr lang="ru-RU" dirty="0" smtClean="0"/>
              <a:t> </a:t>
            </a:r>
            <a:r>
              <a:rPr lang="ru-RU" dirty="0" err="1" smtClean="0"/>
              <a:t>экзонов</a:t>
            </a:r>
            <a:r>
              <a:rPr lang="ru-RU" dirty="0" smtClean="0"/>
              <a:t> </a:t>
            </a:r>
            <a:r>
              <a:rPr lang="ru-RU" dirty="0" smtClean="0"/>
              <a:t>и прилегающих к </a:t>
            </a:r>
            <a:r>
              <a:rPr lang="ru-RU" dirty="0" smtClean="0"/>
              <a:t>целевому </a:t>
            </a:r>
            <a:r>
              <a:rPr lang="ru-RU" dirty="0" err="1" smtClean="0"/>
              <a:t>экзону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86190"/>
            <a:ext cx="828680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628652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67854"/>
          </a:xfrm>
        </p:spPr>
        <p:txBody>
          <a:bodyPr/>
          <a:lstStyle/>
          <a:p>
            <a:pPr algn="ctr"/>
            <a:r>
              <a:rPr lang="ru-RU" dirty="0" smtClean="0"/>
              <a:t>Пропуск дупликаций у новой модели МДД у мышей</a:t>
            </a:r>
            <a:endParaRPr lang="ru-RU" dirty="0"/>
          </a:p>
        </p:txBody>
      </p:sp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216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Пропуск </a:t>
            </a:r>
            <a:r>
              <a:rPr lang="ru-RU" sz="3600" dirty="0" err="1" smtClean="0"/>
              <a:t>экзонов</a:t>
            </a:r>
            <a:r>
              <a:rPr lang="ru-RU" sz="3600" dirty="0" smtClean="0"/>
              <a:t>, прилегающих к крупным </a:t>
            </a:r>
            <a:r>
              <a:rPr lang="ru-RU" sz="3600" dirty="0" err="1" smtClean="0"/>
              <a:t>делециям</a:t>
            </a:r>
            <a:r>
              <a:rPr lang="ru-RU" sz="3600" dirty="0" smtClean="0"/>
              <a:t>, вызывает превращение </a:t>
            </a:r>
            <a:r>
              <a:rPr lang="ru-RU" sz="3600" dirty="0" err="1" smtClean="0"/>
              <a:t>мРНК</a:t>
            </a:r>
            <a:r>
              <a:rPr lang="ru-RU" sz="3600" dirty="0" smtClean="0"/>
              <a:t> </a:t>
            </a:r>
            <a:r>
              <a:rPr lang="ru-RU" sz="3600" dirty="0" err="1" smtClean="0"/>
              <a:t>транскриптов</a:t>
            </a:r>
            <a:r>
              <a:rPr lang="ru-RU" sz="3600" dirty="0" smtClean="0"/>
              <a:t> из МДД в МДБ.</a:t>
            </a:r>
            <a:br>
              <a:rPr lang="ru-RU" sz="3600" dirty="0" smtClean="0"/>
            </a:br>
            <a:r>
              <a:rPr lang="ru-RU" sz="3600" dirty="0" smtClean="0"/>
              <a:t> Однако</a:t>
            </a:r>
            <a:r>
              <a:rPr lang="ru-RU" sz="3600" dirty="0" smtClean="0"/>
              <a:t>, пропустив дублированный </a:t>
            </a:r>
            <a:r>
              <a:rPr lang="ru-RU" sz="3600" dirty="0" err="1" smtClean="0"/>
              <a:t>экзон</a:t>
            </a:r>
            <a:r>
              <a:rPr lang="ru-RU" sz="3600" dirty="0" smtClean="0"/>
              <a:t> </a:t>
            </a:r>
            <a:r>
              <a:rPr lang="ru-RU" sz="3600" dirty="0" smtClean="0"/>
              <a:t>потенциально можно превратить МДД </a:t>
            </a:r>
            <a:r>
              <a:rPr lang="ru-RU" sz="3600" dirty="0" err="1" smtClean="0"/>
              <a:t>транскрипт</a:t>
            </a:r>
            <a:r>
              <a:rPr lang="ru-RU" sz="3600" dirty="0" smtClean="0"/>
              <a:t> в нормальный.  </a:t>
            </a:r>
            <a:endParaRPr lang="ru-RU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714884"/>
            <a:ext cx="5772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357826"/>
            <a:ext cx="5772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7056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mymi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153" y="975970"/>
            <a:ext cx="6763694" cy="4906060"/>
          </a:xfrm>
          <a:prstGeom prst="rect">
            <a:avLst/>
          </a:prstGeom>
        </p:spPr>
      </p:pic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Новая модель МДД- мыши с дупликацией </a:t>
            </a:r>
            <a:r>
              <a:rPr lang="ru-RU" dirty="0" err="1" smtClean="0"/>
              <a:t>экзона</a:t>
            </a:r>
            <a:r>
              <a:rPr lang="ru-RU" dirty="0" smtClean="0"/>
              <a:t> 2.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Созданы для изучения  методов коррекции дупликации </a:t>
            </a:r>
            <a:r>
              <a:rPr lang="ru-RU" dirty="0" err="1" smtClean="0"/>
              <a:t>экзонов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7" y="2985294"/>
            <a:ext cx="3514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Нормальные мышцы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66008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215082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Мыши с дупликацией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2185988"/>
            <a:ext cx="56864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AAV-U7snRNA-</a:t>
            </a:r>
            <a:r>
              <a:rPr lang="ru-RU" dirty="0" smtClean="0"/>
              <a:t>опосредованный пропуск </a:t>
            </a:r>
            <a:r>
              <a:rPr lang="ru-RU" dirty="0" err="1" smtClean="0"/>
              <a:t>экзона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66389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928688"/>
            <a:ext cx="6791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439556"/>
          </a:xfrm>
        </p:spPr>
        <p:txBody>
          <a:bodyPr/>
          <a:lstStyle/>
          <a:p>
            <a:r>
              <a:rPr lang="ru-RU" dirty="0" smtClean="0"/>
              <a:t>Переведено проектом МОЙМИО: </a:t>
            </a:r>
            <a:r>
              <a:rPr lang="en-US" dirty="0" smtClean="0">
                <a:hlinkClick r:id="rId2"/>
              </a:rPr>
              <a:t>www.mymio.org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Оригинал:</a:t>
            </a:r>
            <a:r>
              <a:rPr lang="en-US" dirty="0" smtClean="0"/>
              <a:t>http://</a:t>
            </a:r>
            <a:r>
              <a:rPr lang="en-US" dirty="0" smtClean="0"/>
              <a:t>www.parentprojectmd.org/site/PageServer?pagename=Connect_conference_presentations_13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Улучшение мышечной силы после длительного периода лечения( пропуск </a:t>
            </a:r>
            <a:r>
              <a:rPr lang="ru-RU" sz="3200" dirty="0" err="1" smtClean="0"/>
              <a:t>экзонов</a:t>
            </a:r>
            <a:r>
              <a:rPr lang="ru-RU" sz="3200" dirty="0" smtClean="0"/>
              <a:t> 45-55)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8389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628652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632798"/>
          </a:xfrm>
        </p:spPr>
        <p:txBody>
          <a:bodyPr/>
          <a:lstStyle/>
          <a:p>
            <a:pPr algn="ctr"/>
            <a:r>
              <a:rPr lang="ru-RU" dirty="0" smtClean="0"/>
              <a:t>Пропуск </a:t>
            </a:r>
            <a:r>
              <a:rPr lang="ru-RU" dirty="0" err="1" smtClean="0"/>
              <a:t>экзонов</a:t>
            </a:r>
            <a:r>
              <a:rPr lang="ru-RU" dirty="0" smtClean="0"/>
              <a:t> 45-55 в человеческих клетках с МДД.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9818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628652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Системные клинические исследования пропуска </a:t>
            </a:r>
            <a:r>
              <a:rPr lang="ru-RU" dirty="0" err="1" smtClean="0"/>
              <a:t>экзона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Морфолино</a:t>
            </a:r>
            <a:endParaRPr lang="ru-RU" dirty="0" smtClean="0"/>
          </a:p>
          <a:p>
            <a:pPr lvl="1"/>
            <a:r>
              <a:rPr lang="ru-RU" dirty="0" smtClean="0"/>
              <a:t>Фаза 2 клинического исследования пропуска </a:t>
            </a:r>
            <a:r>
              <a:rPr lang="ru-RU" dirty="0" err="1" smtClean="0"/>
              <a:t>экзона</a:t>
            </a:r>
            <a:r>
              <a:rPr lang="ru-RU" dirty="0" smtClean="0"/>
              <a:t> 51</a:t>
            </a:r>
          </a:p>
          <a:p>
            <a:pPr lvl="1"/>
            <a:r>
              <a:rPr lang="ru-RU" dirty="0" smtClean="0"/>
              <a:t>Фаза ½ исследования пропуска </a:t>
            </a:r>
            <a:r>
              <a:rPr lang="ru-RU" dirty="0" err="1" smtClean="0"/>
              <a:t>экзона</a:t>
            </a:r>
            <a:r>
              <a:rPr lang="ru-RU" dirty="0" smtClean="0"/>
              <a:t> 53</a:t>
            </a:r>
          </a:p>
          <a:p>
            <a:r>
              <a:rPr lang="ru-RU" dirty="0" smtClean="0"/>
              <a:t>2</a:t>
            </a:r>
            <a:r>
              <a:rPr lang="en-US" dirty="0" smtClean="0"/>
              <a:t>`</a:t>
            </a:r>
            <a:r>
              <a:rPr lang="ru-RU" dirty="0" err="1" smtClean="0"/>
              <a:t>о-метил-АО</a:t>
            </a:r>
            <a:endParaRPr lang="ru-RU" dirty="0" smtClean="0"/>
          </a:p>
          <a:p>
            <a:pPr lvl="1"/>
            <a:r>
              <a:rPr lang="ru-RU" dirty="0" smtClean="0"/>
              <a:t>Международные исследования начались в 2011 году.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778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Экзон</a:t>
            </a:r>
            <a:r>
              <a:rPr lang="ru-RU" dirty="0" smtClean="0"/>
              <a:t> 51 и редкие мутации при МДД.</a:t>
            </a:r>
            <a:endParaRPr lang="ru-RU" dirty="0"/>
          </a:p>
        </p:txBody>
      </p:sp>
      <p:pic>
        <p:nvPicPr>
          <p:cNvPr id="4" name="Рисунок 3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9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Все </a:t>
            </a:r>
            <a:r>
              <a:rPr lang="ru-RU" dirty="0" err="1" smtClean="0"/>
              <a:t>экзоны</a:t>
            </a:r>
            <a:r>
              <a:rPr lang="ru-RU" dirty="0" smtClean="0"/>
              <a:t> гена </a:t>
            </a:r>
            <a:r>
              <a:rPr lang="ru-RU" dirty="0" err="1" smtClean="0"/>
              <a:t>дистрофина</a:t>
            </a:r>
            <a:r>
              <a:rPr lang="ru-RU" dirty="0" smtClean="0"/>
              <a:t> могут быть пропущены,</a:t>
            </a:r>
            <a:br>
              <a:rPr lang="ru-RU" dirty="0" smtClean="0"/>
            </a:br>
            <a:r>
              <a:rPr lang="ru-RU" dirty="0" smtClean="0"/>
              <a:t>но</a:t>
            </a:r>
            <a:br>
              <a:rPr lang="ru-RU" dirty="0" smtClean="0"/>
            </a:br>
            <a:r>
              <a:rPr lang="ru-RU" dirty="0" smtClean="0"/>
              <a:t>некоторые чаще чем другие,</a:t>
            </a:r>
            <a:br>
              <a:rPr lang="ru-RU" dirty="0" smtClean="0"/>
            </a:br>
            <a:r>
              <a:rPr lang="ru-RU" dirty="0" smtClean="0"/>
              <a:t>многие </a:t>
            </a:r>
            <a:r>
              <a:rPr lang="ru-RU" dirty="0" err="1" smtClean="0"/>
              <a:t>изоформы</a:t>
            </a:r>
            <a:r>
              <a:rPr lang="ru-RU" dirty="0" smtClean="0"/>
              <a:t> имеют ограниченные функции.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mymio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3529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5004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5929330"/>
            <a:ext cx="1976423" cy="3714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307</Words>
  <Application>Microsoft Office PowerPoint</Application>
  <PresentationFormat>Экран (4:3)</PresentationFormat>
  <Paragraphs>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Пропуск экзона. Экзон 51</vt:lpstr>
      <vt:lpstr>Слайд 2</vt:lpstr>
      <vt:lpstr>Слайд 3</vt:lpstr>
      <vt:lpstr>Улучшение мышечной силы после длительного периода лечения( пропуск экзонов 45-55)</vt:lpstr>
      <vt:lpstr>Пропуск экзонов 45-55 в человеческих клетках с МДД.</vt:lpstr>
      <vt:lpstr>Системные клинические исследования пропуска экзона.</vt:lpstr>
      <vt:lpstr>Экзон 51 и редкие мутации при МДД.</vt:lpstr>
      <vt:lpstr>Все экзоны гена дистрофина могут быть пропущены, но некоторые чаще чем другие, многие изоформы имеют ограниченные функции. </vt:lpstr>
      <vt:lpstr>Слайд 9</vt:lpstr>
      <vt:lpstr>Слайд 10</vt:lpstr>
      <vt:lpstr>Цели пропуска экзона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Пропуск экзонов 50+51 и 51+52</vt:lpstr>
      <vt:lpstr>Дупликации обуславливают множественный пропуск экзонов.</vt:lpstr>
      <vt:lpstr>Дупликации обуславливают множественный пропуск экзонов.</vt:lpstr>
      <vt:lpstr>Дупликации обуславливают множественный пропуск экзонов.</vt:lpstr>
      <vt:lpstr>В целом </vt:lpstr>
      <vt:lpstr>Интраэкзонные мутации</vt:lpstr>
      <vt:lpstr>Несоответствие работы АО у пациентов.</vt:lpstr>
      <vt:lpstr>Минимальные стратегии</vt:lpstr>
      <vt:lpstr>Пропуск дупликаций у новой модели МДД у мышей</vt:lpstr>
      <vt:lpstr>Пропуск экзонов, прилегающих к крупным делециям, вызывает превращение мРНК транскриптов из МДД в МДБ.  Однако, пропустив дублированный экзон потенциально можно превратить МДД транскрипт в нормальный.  </vt:lpstr>
      <vt:lpstr>Слайд 29</vt:lpstr>
      <vt:lpstr>Новая модель МДД- мыши с дупликацией экзона 2.</vt:lpstr>
      <vt:lpstr>Нормальные мышцы</vt:lpstr>
      <vt:lpstr>Мыши с дупликацией</vt:lpstr>
      <vt:lpstr>AAV-U7snRNA-опосредованный пропуск экзона.</vt:lpstr>
      <vt:lpstr>Слайд 34</vt:lpstr>
      <vt:lpstr>Переведено проектом МОЙМИО: www.mymio.org Оригинал:http://www.parentprojectmd.org/site/PageServer?pagename=Connect_conference_presentations_13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Пропуск экзона. Экзон 51</dc:title>
  <dc:creator>светлана</dc:creator>
  <cp:lastModifiedBy>светлана</cp:lastModifiedBy>
  <cp:revision>9</cp:revision>
  <dcterms:created xsi:type="dcterms:W3CDTF">2014-02-25T13:33:20Z</dcterms:created>
  <dcterms:modified xsi:type="dcterms:W3CDTF">2014-02-25T14:56:31Z</dcterms:modified>
</cp:coreProperties>
</file>