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1339A3-3DCF-472F-811A-C1C1D75060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994EA6-815E-4F4A-BD7F-FAD9ACA0C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projectmd.org/site/PageServer?pagename=Connect_conference_presentations_14" TargetMode="External"/><Relationship Id="rId2" Type="http://schemas.openxmlformats.org/officeDocument/2006/relationships/hyperlink" Target="http://mymio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83284"/>
          </a:xfrm>
        </p:spPr>
        <p:txBody>
          <a:bodyPr/>
          <a:lstStyle/>
          <a:p>
            <a:r>
              <a:rPr lang="en-US" dirty="0" smtClean="0"/>
              <a:t>VBP 15 </a:t>
            </a:r>
            <a:r>
              <a:rPr lang="ru-RU" dirty="0" smtClean="0"/>
              <a:t>для лечения </a:t>
            </a:r>
            <a:r>
              <a:rPr lang="ru-RU" dirty="0" err="1" smtClean="0"/>
              <a:t>миодистрофии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429000"/>
            <a:ext cx="4162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VBP15 </a:t>
            </a:r>
            <a:r>
              <a:rPr lang="ru-RU" dirty="0" smtClean="0"/>
              <a:t>не снижает рост костей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Измерена длина большеберцовой кости при рентгенографии</a:t>
            </a:r>
          </a:p>
          <a:p>
            <a:r>
              <a:rPr lang="ru-RU" dirty="0" smtClean="0"/>
              <a:t>При лечении  </a:t>
            </a:r>
            <a:r>
              <a:rPr lang="ru-RU" dirty="0" err="1" smtClean="0"/>
              <a:t>преднизолоном</a:t>
            </a:r>
            <a:r>
              <a:rPr lang="ru-RU" dirty="0" smtClean="0"/>
              <a:t>  длина была меньше на 7%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6696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143644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VBP15</a:t>
            </a:r>
            <a:r>
              <a:rPr lang="ru-RU" dirty="0" smtClean="0"/>
              <a:t> улучшают маркеры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Активность </a:t>
            </a:r>
            <a:r>
              <a:rPr lang="ru-RU" dirty="0" err="1" smtClean="0"/>
              <a:t>катепсина</a:t>
            </a:r>
            <a:r>
              <a:rPr lang="ru-RU" dirty="0" smtClean="0"/>
              <a:t>- индикатор воспаления</a:t>
            </a:r>
          </a:p>
          <a:p>
            <a:r>
              <a:rPr lang="ru-RU" dirty="0" smtClean="0"/>
              <a:t>Определена активность </a:t>
            </a:r>
            <a:r>
              <a:rPr lang="ru-RU" dirty="0" err="1" smtClean="0"/>
              <a:t>катепсина</a:t>
            </a:r>
            <a:r>
              <a:rPr lang="ru-RU" dirty="0" smtClean="0"/>
              <a:t> в задних конечностях</a:t>
            </a:r>
          </a:p>
          <a:p>
            <a:r>
              <a:rPr lang="en-US" dirty="0" smtClean="0"/>
              <a:t>VBP15</a:t>
            </a:r>
            <a:r>
              <a:rPr lang="ru-RU" dirty="0" smtClean="0"/>
              <a:t> и  </a:t>
            </a:r>
            <a:r>
              <a:rPr lang="ru-RU" dirty="0" err="1" smtClean="0"/>
              <a:t>преднизолон</a:t>
            </a:r>
            <a:r>
              <a:rPr lang="ru-RU" dirty="0" smtClean="0"/>
              <a:t> показали уменьшение воспаления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6048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514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Гистология скелетных мышц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Усиление мышечной дегенерации и фиброза у мышей, не получавших лечение</a:t>
            </a:r>
          </a:p>
          <a:p>
            <a:r>
              <a:rPr lang="ru-RU" sz="2400" dirty="0" err="1" smtClean="0"/>
              <a:t>Преднизолон</a:t>
            </a:r>
            <a:r>
              <a:rPr lang="ru-RU" sz="2400" dirty="0" smtClean="0"/>
              <a:t> повышает дегенерацию и фиброз</a:t>
            </a:r>
          </a:p>
          <a:p>
            <a:r>
              <a:rPr lang="en-US" sz="2400" dirty="0" smtClean="0"/>
              <a:t>VBP</a:t>
            </a:r>
            <a:r>
              <a:rPr lang="ru-RU" sz="2400" dirty="0" smtClean="0"/>
              <a:t> 15 </a:t>
            </a:r>
            <a:r>
              <a:rPr lang="ru-RU" sz="2400" dirty="0" err="1" smtClean="0"/>
              <a:t>неповышает</a:t>
            </a:r>
            <a:r>
              <a:rPr lang="ru-RU" sz="2400" dirty="0" smtClean="0"/>
              <a:t> фиброз</a:t>
            </a:r>
          </a:p>
          <a:p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6724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00372"/>
            <a:ext cx="1962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6143644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VBP15</a:t>
            </a:r>
            <a:r>
              <a:rPr lang="ru-RU" sz="3600" dirty="0" smtClean="0"/>
              <a:t>, в отличие от </a:t>
            </a:r>
            <a:r>
              <a:rPr lang="ru-RU" sz="3600" dirty="0" err="1" smtClean="0"/>
              <a:t>преднизолона</a:t>
            </a:r>
            <a:r>
              <a:rPr lang="ru-RU" sz="3600" dirty="0" smtClean="0"/>
              <a:t>, не вызывает гипертрофию миокарда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62113"/>
            <a:ext cx="6858047" cy="44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072206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развития препарата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Преднизалон</a:t>
            </a:r>
            <a:r>
              <a:rPr lang="ru-RU" dirty="0" smtClean="0"/>
              <a:t> и </a:t>
            </a:r>
            <a:r>
              <a:rPr lang="ru-RU" dirty="0" err="1" smtClean="0"/>
              <a:t>Дефлазакорт</a:t>
            </a:r>
            <a:endParaRPr lang="ru-RU" dirty="0" smtClean="0"/>
          </a:p>
          <a:p>
            <a:pPr lvl="1"/>
            <a:r>
              <a:rPr lang="ru-RU" dirty="0" smtClean="0"/>
              <a:t>Стандарт помощи больным,</a:t>
            </a:r>
            <a:r>
              <a:rPr lang="en-US" dirty="0" smtClean="0"/>
              <a:t> </a:t>
            </a:r>
            <a:r>
              <a:rPr lang="ru-RU" dirty="0" smtClean="0"/>
              <a:t>но не одобрен </a:t>
            </a:r>
            <a:r>
              <a:rPr lang="en-US" dirty="0" smtClean="0"/>
              <a:t>FDA</a:t>
            </a:r>
            <a:endParaRPr lang="ru-RU" dirty="0" smtClean="0"/>
          </a:p>
          <a:p>
            <a:pPr lvl="1"/>
            <a:r>
              <a:rPr lang="ru-RU" dirty="0" smtClean="0"/>
              <a:t>Увеличивает силу и продлевает возможность ходить</a:t>
            </a:r>
          </a:p>
          <a:p>
            <a:pPr lvl="1"/>
            <a:r>
              <a:rPr lang="ru-RU" dirty="0" smtClean="0"/>
              <a:t>Неблагоприятные побочные эффекты</a:t>
            </a:r>
          </a:p>
          <a:p>
            <a:r>
              <a:rPr lang="ru-RU" dirty="0" smtClean="0"/>
              <a:t>Целевой профиль нового препарата</a:t>
            </a:r>
          </a:p>
          <a:p>
            <a:pPr lvl="1"/>
            <a:r>
              <a:rPr lang="ru-RU" dirty="0" smtClean="0"/>
              <a:t>Ежедневный оральный прием</a:t>
            </a:r>
          </a:p>
          <a:p>
            <a:pPr lvl="1"/>
            <a:r>
              <a:rPr lang="ru-RU" dirty="0" smtClean="0"/>
              <a:t>Сравнимая эффективность</a:t>
            </a:r>
          </a:p>
          <a:p>
            <a:pPr lvl="1"/>
            <a:r>
              <a:rPr lang="ru-RU" dirty="0" smtClean="0"/>
              <a:t>Улучшенный профиль эффективности и безопасности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Эффективность сравнимая с </a:t>
            </a:r>
            <a:r>
              <a:rPr lang="ru-RU" dirty="0" err="1" smtClean="0"/>
              <a:t>преднизолоном</a:t>
            </a:r>
            <a:endParaRPr lang="ru-RU" dirty="0" smtClean="0"/>
          </a:p>
          <a:p>
            <a:pPr lvl="1"/>
            <a:r>
              <a:rPr lang="ru-RU" dirty="0" smtClean="0"/>
              <a:t>Превосходящий потенциал</a:t>
            </a:r>
          </a:p>
          <a:p>
            <a:r>
              <a:rPr lang="ru-RU" dirty="0" smtClean="0"/>
              <a:t>Лучший профиль безопасности</a:t>
            </a:r>
          </a:p>
          <a:p>
            <a:pPr lvl="1"/>
            <a:r>
              <a:rPr lang="ru-RU" dirty="0" smtClean="0"/>
              <a:t>Потребует </a:t>
            </a:r>
            <a:r>
              <a:rPr lang="ru-RU" dirty="0" smtClean="0"/>
              <a:t>долгосрочных исследований</a:t>
            </a:r>
          </a:p>
          <a:p>
            <a:r>
              <a:rPr lang="ru-RU" dirty="0" smtClean="0"/>
              <a:t>Плацебо </a:t>
            </a:r>
            <a:r>
              <a:rPr lang="ru-RU" dirty="0" err="1" smtClean="0"/>
              <a:t>приемлимо</a:t>
            </a:r>
            <a:r>
              <a:rPr lang="ru-RU" dirty="0" smtClean="0"/>
              <a:t> </a:t>
            </a:r>
            <a:r>
              <a:rPr lang="ru-RU" dirty="0" smtClean="0"/>
              <a:t>для исследований до 6 </a:t>
            </a:r>
            <a:r>
              <a:rPr lang="ru-RU" dirty="0" smtClean="0"/>
              <a:t>месяцев</a:t>
            </a:r>
          </a:p>
          <a:p>
            <a:r>
              <a:rPr lang="ru-RU" dirty="0" smtClean="0"/>
              <a:t>Необходим контроль более длительных исследований</a:t>
            </a:r>
          </a:p>
          <a:p>
            <a:r>
              <a:rPr lang="ru-RU" dirty="0" smtClean="0"/>
              <a:t>Фаза 3 ожидается продолжительностью 12-18 месяцев для оценки функциональных результатов  и побочных эффектов.</a:t>
            </a:r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Благодарим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2066925"/>
            <a:ext cx="6534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Подавление активности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в мышечных клетках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928812"/>
            <a:ext cx="52006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 действия- стабилизация мембраны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7" y="2290762"/>
            <a:ext cx="68103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VBP15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Потеря  ответа </a:t>
            </a:r>
            <a:r>
              <a:rPr lang="en-US" sz="2800" dirty="0" smtClean="0"/>
              <a:t>GRE- </a:t>
            </a:r>
            <a:r>
              <a:rPr lang="ru-RU" sz="2800" dirty="0" smtClean="0"/>
              <a:t>опосредованной транскрипции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2" y="2166937"/>
            <a:ext cx="6562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Молекулярный механизм</a:t>
            </a:r>
            <a:endParaRPr lang="ru-RU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925" y="1700212"/>
            <a:ext cx="6743700" cy="4295775"/>
          </a:xfrm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Поротивовоспалительные</a:t>
            </a:r>
            <a:r>
              <a:rPr lang="ru-RU" dirty="0" smtClean="0"/>
              <a:t> эффекты </a:t>
            </a:r>
            <a:r>
              <a:rPr lang="en-US" dirty="0" smtClean="0"/>
              <a:t>VBP 15</a:t>
            </a:r>
            <a:r>
              <a:rPr lang="ru-RU" dirty="0" smtClean="0"/>
              <a:t> </a:t>
            </a:r>
            <a:r>
              <a:rPr lang="en-US" dirty="0" smtClean="0"/>
              <a:t>in vivo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Мышинная</a:t>
            </a:r>
            <a:r>
              <a:rPr lang="ru-RU" dirty="0" smtClean="0"/>
              <a:t> модель аллергического воспаления легких</a:t>
            </a:r>
          </a:p>
          <a:p>
            <a:pPr lvl="1"/>
            <a:r>
              <a:rPr lang="ru-RU" dirty="0" smtClean="0"/>
              <a:t>Аллергическая астма</a:t>
            </a:r>
          </a:p>
          <a:p>
            <a:r>
              <a:rPr lang="ru-RU" dirty="0" err="1" smtClean="0"/>
              <a:t>Эксперементальный</a:t>
            </a:r>
            <a:r>
              <a:rPr lang="ru-RU" dirty="0" smtClean="0"/>
              <a:t> </a:t>
            </a:r>
            <a:r>
              <a:rPr lang="ru-RU" dirty="0" err="1" smtClean="0"/>
              <a:t>аутоимунный</a:t>
            </a:r>
            <a:r>
              <a:rPr lang="ru-RU" dirty="0" smtClean="0"/>
              <a:t> </a:t>
            </a:r>
            <a:r>
              <a:rPr lang="ru-RU" dirty="0" err="1" smtClean="0"/>
              <a:t>энцефаломиелит</a:t>
            </a:r>
            <a:endParaRPr lang="ru-RU" dirty="0" smtClean="0"/>
          </a:p>
          <a:p>
            <a:pPr lvl="1"/>
            <a:r>
              <a:rPr lang="ru-RU" dirty="0" smtClean="0"/>
              <a:t>Множественный склероз</a:t>
            </a:r>
          </a:p>
          <a:p>
            <a:r>
              <a:rPr lang="ru-RU" dirty="0" smtClean="0"/>
              <a:t>Колит индуцированный сульфатом декстрана</a:t>
            </a:r>
          </a:p>
          <a:p>
            <a:pPr lvl="1"/>
            <a:r>
              <a:rPr lang="ru-RU" dirty="0" smtClean="0"/>
              <a:t>Воспалительные заболевания </a:t>
            </a:r>
            <a:r>
              <a:rPr lang="ru-RU" dirty="0" smtClean="0"/>
              <a:t>кишечника</a:t>
            </a:r>
          </a:p>
          <a:p>
            <a:r>
              <a:rPr lang="ru-RU" dirty="0" err="1" smtClean="0"/>
              <a:t>Мышинный</a:t>
            </a:r>
            <a:r>
              <a:rPr lang="ru-RU" dirty="0" smtClean="0"/>
              <a:t> артрит, вызванный антителами против коллагена</a:t>
            </a:r>
          </a:p>
          <a:p>
            <a:pPr lvl="1"/>
            <a:r>
              <a:rPr lang="ru-RU" dirty="0" err="1" smtClean="0"/>
              <a:t>Ревматоидный</a:t>
            </a:r>
            <a:r>
              <a:rPr lang="ru-RU" dirty="0" smtClean="0"/>
              <a:t> артрит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VBP 15</a:t>
            </a:r>
            <a:r>
              <a:rPr lang="ru-RU" sz="2800" dirty="0" smtClean="0"/>
              <a:t> и аллергическая модель легочного воспаления. Эффекты схожи с </a:t>
            </a:r>
            <a:r>
              <a:rPr lang="ru-RU" sz="2800" dirty="0" err="1" smtClean="0"/>
              <a:t>преднизолоном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7" y="2071687"/>
            <a:ext cx="63531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VBP </a:t>
            </a:r>
            <a:r>
              <a:rPr lang="en-US" sz="3600" dirty="0" smtClean="0"/>
              <a:t>15</a:t>
            </a:r>
            <a:r>
              <a:rPr lang="ru-RU" sz="3600" dirty="0" smtClean="0"/>
              <a:t> в модели воспаления кишечника уменьшает повреждение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781175"/>
            <a:ext cx="6762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54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Переведено проектом МОЙМИО: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mymio.org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Оригинал презентации: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www.parentprojectmd.org/site/PageServer?pagename=Connect_conference_presentations_14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Интеграция химического пространства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Сохранена 9,11дельта двойная связь, но нет 11бетта гидроксильной группы, что  является ключом к глюкокортикоидной активности.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ымянный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71876"/>
            <a:ext cx="5024430" cy="2738430"/>
          </a:xfrm>
          <a:prstGeom prst="rect">
            <a:avLst/>
          </a:prstGeom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отбора соединений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преднизона</a:t>
            </a:r>
            <a:endParaRPr lang="ru-RU" dirty="0" smtClean="0"/>
          </a:p>
          <a:p>
            <a:pPr lvl="1"/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ингибитор</a:t>
            </a:r>
          </a:p>
          <a:p>
            <a:pPr lvl="1"/>
            <a:r>
              <a:rPr lang="en-US" dirty="0" smtClean="0"/>
              <a:t>GR- </a:t>
            </a:r>
            <a:r>
              <a:rPr lang="ru-RU" dirty="0" smtClean="0"/>
              <a:t>опосредованная транскрипция</a:t>
            </a:r>
          </a:p>
          <a:p>
            <a:pPr lvl="1"/>
            <a:r>
              <a:rPr lang="ru-RU" dirty="0" smtClean="0"/>
              <a:t>Перекрестная реактивность с другими NHR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Характеристики соединений</a:t>
            </a:r>
          </a:p>
          <a:p>
            <a:pPr lvl="1"/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ru-RU" dirty="0" smtClean="0"/>
              <a:t> ингибитор</a:t>
            </a:r>
          </a:p>
          <a:p>
            <a:pPr lvl="1"/>
            <a:r>
              <a:rPr lang="ru-RU" dirty="0" smtClean="0"/>
              <a:t>Мембранная стабилизация</a:t>
            </a:r>
          </a:p>
          <a:p>
            <a:pPr lvl="1"/>
            <a:r>
              <a:rPr lang="ru-RU" dirty="0" smtClean="0"/>
              <a:t>Нет </a:t>
            </a:r>
            <a:r>
              <a:rPr lang="en-US" dirty="0" smtClean="0"/>
              <a:t>GR- </a:t>
            </a:r>
            <a:r>
              <a:rPr lang="ru-RU" dirty="0" smtClean="0"/>
              <a:t>опосредованной транскрипции</a:t>
            </a:r>
          </a:p>
          <a:p>
            <a:pPr lvl="1"/>
            <a:r>
              <a:rPr lang="ru-RU" dirty="0" smtClean="0"/>
              <a:t>Нет </a:t>
            </a:r>
            <a:r>
              <a:rPr lang="ru-RU" dirty="0" smtClean="0"/>
              <a:t>перекрестной реактивности с </a:t>
            </a:r>
            <a:r>
              <a:rPr lang="ru-RU" dirty="0" smtClean="0"/>
              <a:t>другими NHR</a:t>
            </a:r>
          </a:p>
          <a:p>
            <a:pPr lvl="1"/>
            <a:r>
              <a:rPr lang="ru-RU" dirty="0" smtClean="0"/>
              <a:t>Низкая </a:t>
            </a:r>
            <a:r>
              <a:rPr lang="ru-RU" dirty="0" err="1" smtClean="0"/>
              <a:t>цитотоксичность</a:t>
            </a:r>
            <a:endParaRPr lang="ru-RU" dirty="0" smtClean="0"/>
          </a:p>
          <a:p>
            <a:pPr lvl="1"/>
            <a:r>
              <a:rPr lang="ru-RU" dirty="0" smtClean="0"/>
              <a:t>Хорошая </a:t>
            </a:r>
            <a:r>
              <a:rPr lang="ru-RU" dirty="0" err="1" smtClean="0"/>
              <a:t>биодоступность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Отбор с использованием анализа </a:t>
            </a:r>
            <a:r>
              <a:rPr lang="en-US" dirty="0" smtClean="0"/>
              <a:t>in vitro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7" y="2143117"/>
            <a:ext cx="6734175" cy="3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Последующие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VBP15 показывает </a:t>
            </a:r>
            <a:r>
              <a:rPr lang="ru-RU" dirty="0" smtClean="0"/>
              <a:t>противовоспалительные свойства у </a:t>
            </a:r>
            <a:r>
              <a:rPr lang="ru-RU" dirty="0" smtClean="0"/>
              <a:t>всех </a:t>
            </a:r>
            <a:r>
              <a:rPr lang="ru-RU" dirty="0" smtClean="0"/>
              <a:t> мышиных моделей  </a:t>
            </a:r>
            <a:r>
              <a:rPr lang="ru-RU" dirty="0" smtClean="0"/>
              <a:t>воспаления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это выполнить </a:t>
            </a:r>
            <a:r>
              <a:rPr lang="ru-RU" dirty="0" smtClean="0"/>
              <a:t>у мышиной </a:t>
            </a:r>
            <a:r>
              <a:rPr lang="ru-RU" dirty="0" smtClean="0"/>
              <a:t>модели </a:t>
            </a:r>
            <a:r>
              <a:rPr lang="ru-RU" dirty="0" smtClean="0"/>
              <a:t> мышечной дистрофии </a:t>
            </a:r>
            <a:r>
              <a:rPr lang="ru-RU" dirty="0" err="1" smtClean="0"/>
              <a:t>Дюшенна</a:t>
            </a:r>
            <a:r>
              <a:rPr lang="ru-RU" dirty="0" smtClean="0"/>
              <a:t>? </a:t>
            </a:r>
            <a:endParaRPr lang="ru-RU" dirty="0" smtClean="0"/>
          </a:p>
          <a:p>
            <a:r>
              <a:rPr lang="ru-RU" dirty="0" smtClean="0"/>
              <a:t>Существующие побочные  эффекты </a:t>
            </a:r>
            <a:r>
              <a:rPr lang="ru-RU" dirty="0" err="1" smtClean="0"/>
              <a:t>кортикоидных</a:t>
            </a:r>
            <a:r>
              <a:rPr lang="ru-RU" dirty="0" smtClean="0"/>
              <a:t> гормонов ( уменьшение роста</a:t>
            </a:r>
            <a:r>
              <a:rPr lang="ru-RU" dirty="0" smtClean="0"/>
              <a:t>, </a:t>
            </a:r>
            <a:r>
              <a:rPr lang="ru-RU" dirty="0" smtClean="0"/>
              <a:t>уменьшение  костной ткани, </a:t>
            </a:r>
            <a:r>
              <a:rPr lang="ru-RU" dirty="0" smtClean="0"/>
              <a:t>подавление иммунитета) уменьшается по сравнению </a:t>
            </a:r>
            <a:r>
              <a:rPr lang="ru-RU" dirty="0" smtClean="0"/>
              <a:t>с </a:t>
            </a:r>
            <a:r>
              <a:rPr lang="ru-RU" dirty="0" err="1" smtClean="0"/>
              <a:t>преднизолоном</a:t>
            </a:r>
            <a:r>
              <a:rPr lang="ru-RU" dirty="0" smtClean="0"/>
              <a:t>? </a:t>
            </a:r>
            <a:endParaRPr lang="ru-RU" dirty="0" smtClean="0"/>
          </a:p>
          <a:p>
            <a:r>
              <a:rPr lang="ru-RU" dirty="0" smtClean="0"/>
              <a:t>М</a:t>
            </a:r>
            <a:r>
              <a:rPr lang="ru-RU" dirty="0" smtClean="0"/>
              <a:t>ышечные </a:t>
            </a:r>
            <a:r>
              <a:rPr lang="ru-RU" dirty="0" smtClean="0"/>
              <a:t>фенотипы показывают </a:t>
            </a:r>
            <a:r>
              <a:rPr lang="ru-RU" dirty="0" err="1" smtClean="0"/>
              <a:t>дозозависимое</a:t>
            </a:r>
            <a:r>
              <a:rPr lang="ru-RU" dirty="0" smtClean="0"/>
              <a:t> </a:t>
            </a:r>
            <a:r>
              <a:rPr lang="ru-RU" dirty="0" smtClean="0"/>
              <a:t>улучшение?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Преклиническое</a:t>
            </a:r>
            <a:r>
              <a:rPr lang="ru-RU" dirty="0" smtClean="0"/>
              <a:t> исследование: </a:t>
            </a:r>
            <a:r>
              <a:rPr lang="en-US" dirty="0" err="1" smtClean="0"/>
              <a:t>mdx</a:t>
            </a:r>
            <a:r>
              <a:rPr lang="ru-RU" dirty="0" smtClean="0"/>
              <a:t> </a:t>
            </a:r>
            <a:r>
              <a:rPr lang="ru-RU" dirty="0" err="1" smtClean="0"/>
              <a:t>мышинная</a:t>
            </a:r>
            <a:r>
              <a:rPr lang="ru-RU" dirty="0" smtClean="0"/>
              <a:t>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Ослепленные испытания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Преклиническое</a:t>
            </a:r>
            <a:r>
              <a:rPr lang="ru-RU" dirty="0" smtClean="0"/>
              <a:t> </a:t>
            </a:r>
            <a:r>
              <a:rPr lang="ru-RU" dirty="0" smtClean="0"/>
              <a:t>испытание # 1 </a:t>
            </a:r>
            <a:endParaRPr lang="ru-RU" dirty="0" smtClean="0"/>
          </a:p>
          <a:p>
            <a:pPr lvl="1"/>
            <a:r>
              <a:rPr lang="ru-RU" dirty="0" err="1" smtClean="0"/>
              <a:t>Постнекротический</a:t>
            </a:r>
            <a:r>
              <a:rPr lang="ru-RU" dirty="0" smtClean="0"/>
              <a:t> период </a:t>
            </a:r>
            <a:r>
              <a:rPr lang="ru-RU" dirty="0" smtClean="0"/>
              <a:t>(</a:t>
            </a:r>
            <a:r>
              <a:rPr lang="ru-RU" dirty="0" smtClean="0"/>
              <a:t>10- </a:t>
            </a:r>
            <a:r>
              <a:rPr lang="ru-RU" dirty="0" smtClean="0"/>
              <a:t>12 недель </a:t>
            </a:r>
            <a:r>
              <a:rPr lang="ru-RU" dirty="0" smtClean="0"/>
              <a:t> </a:t>
            </a:r>
            <a:r>
              <a:rPr lang="ru-RU" dirty="0" smtClean="0"/>
              <a:t>в начале) </a:t>
            </a:r>
          </a:p>
          <a:p>
            <a:pPr lvl="1"/>
            <a:r>
              <a:rPr lang="ru-RU" dirty="0" smtClean="0"/>
              <a:t>4 </a:t>
            </a:r>
            <a:r>
              <a:rPr lang="ru-RU" dirty="0" smtClean="0"/>
              <a:t>месяца суточная </a:t>
            </a:r>
            <a:r>
              <a:rPr lang="ru-RU" dirty="0" err="1" smtClean="0"/>
              <a:t>пероральная</a:t>
            </a:r>
            <a:r>
              <a:rPr lang="ru-RU" dirty="0" smtClean="0"/>
              <a:t> </a:t>
            </a:r>
            <a:r>
              <a:rPr lang="ru-RU" dirty="0" smtClean="0"/>
              <a:t>доза</a:t>
            </a:r>
          </a:p>
          <a:p>
            <a:pPr lvl="1"/>
            <a:r>
              <a:rPr lang="ru-RU" dirty="0" smtClean="0"/>
              <a:t>5 </a:t>
            </a:r>
            <a:r>
              <a:rPr lang="ru-RU" dirty="0" smtClean="0"/>
              <a:t>мг / кг, 15 мг / кг, 45 мг / кг 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5 мг / кг </a:t>
            </a:r>
            <a:r>
              <a:rPr lang="ru-RU" dirty="0" err="1" smtClean="0"/>
              <a:t>преднизолона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Преклиническое</a:t>
            </a:r>
            <a:r>
              <a:rPr lang="ru-RU" dirty="0" smtClean="0"/>
              <a:t> </a:t>
            </a:r>
            <a:r>
              <a:rPr lang="ru-RU" dirty="0" smtClean="0"/>
              <a:t>испытание # 2 </a:t>
            </a:r>
          </a:p>
          <a:p>
            <a:pPr lvl="1"/>
            <a:r>
              <a:rPr lang="ru-RU" dirty="0" err="1" smtClean="0"/>
              <a:t>Пренекротический</a:t>
            </a:r>
            <a:r>
              <a:rPr lang="ru-RU" dirty="0" smtClean="0"/>
              <a:t> период </a:t>
            </a:r>
            <a:r>
              <a:rPr lang="ru-RU" dirty="0" smtClean="0"/>
              <a:t>(2 </a:t>
            </a:r>
            <a:r>
              <a:rPr lang="ru-RU" dirty="0" smtClean="0"/>
              <a:t>-3 </a:t>
            </a:r>
            <a:r>
              <a:rPr lang="ru-RU" dirty="0" err="1" smtClean="0"/>
              <a:t>нед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начале)</a:t>
            </a:r>
          </a:p>
          <a:p>
            <a:pPr lvl="1"/>
            <a:r>
              <a:rPr lang="ru-RU" dirty="0" smtClean="0"/>
              <a:t>2 </a:t>
            </a:r>
            <a:r>
              <a:rPr lang="ru-RU" dirty="0" smtClean="0"/>
              <a:t>месяца суточная </a:t>
            </a:r>
            <a:r>
              <a:rPr lang="ru-RU" dirty="0" err="1" smtClean="0"/>
              <a:t>пероральная</a:t>
            </a:r>
            <a:r>
              <a:rPr lang="ru-RU" dirty="0" smtClean="0"/>
              <a:t> </a:t>
            </a:r>
            <a:r>
              <a:rPr lang="ru-RU" dirty="0" smtClean="0"/>
              <a:t>доза </a:t>
            </a:r>
          </a:p>
          <a:p>
            <a:pPr lvl="1"/>
            <a:r>
              <a:rPr lang="ru-RU" dirty="0" smtClean="0"/>
              <a:t>5 </a:t>
            </a:r>
            <a:r>
              <a:rPr lang="ru-RU" dirty="0" smtClean="0"/>
              <a:t>мг / кг, 15 мг / кг, 30 мг / кг 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5 мг / кг </a:t>
            </a:r>
            <a:r>
              <a:rPr lang="ru-RU" dirty="0" err="1" smtClean="0"/>
              <a:t>преднизолона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VBP15</a:t>
            </a:r>
            <a:r>
              <a:rPr lang="ru-RU" dirty="0" smtClean="0"/>
              <a:t> восстанавливает мышечную силу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86446" y="1524000"/>
            <a:ext cx="3147242" cy="4663440"/>
          </a:xfrm>
        </p:spPr>
        <p:txBody>
          <a:bodyPr/>
          <a:lstStyle/>
          <a:p>
            <a:r>
              <a:rPr lang="ru-RU" dirty="0" err="1" smtClean="0"/>
              <a:t>Большиеотличия</a:t>
            </a:r>
            <a:r>
              <a:rPr lang="ru-RU" dirty="0" smtClean="0"/>
              <a:t> в:</a:t>
            </a:r>
          </a:p>
          <a:p>
            <a:r>
              <a:rPr lang="ru-RU" dirty="0" smtClean="0"/>
              <a:t>Абсолютная сила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Нормализованная сила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42005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929330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VBP15 </a:t>
            </a:r>
            <a:r>
              <a:rPr lang="ru-RU" dirty="0" smtClean="0"/>
              <a:t>не замедляют рост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Мыши, получавшие </a:t>
            </a:r>
            <a:r>
              <a:rPr lang="ru-RU" dirty="0" err="1" smtClean="0"/>
              <a:t>преднизолон</a:t>
            </a:r>
            <a:r>
              <a:rPr lang="ru-RU" dirty="0" smtClean="0"/>
              <a:t>, имели уменьшение длины тела на 7% по сравнению с контролем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6553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072206"/>
            <a:ext cx="1976423" cy="5143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461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VBP 15 для лечения миодистрофии Дюшенна</vt:lpstr>
      <vt:lpstr>Молекулярный механизм</vt:lpstr>
      <vt:lpstr>Интеграция химического пространства</vt:lpstr>
      <vt:lpstr>Критерии отбора соединений</vt:lpstr>
      <vt:lpstr>Отбор с использованием анализа in vitro</vt:lpstr>
      <vt:lpstr>Последующие вопросы</vt:lpstr>
      <vt:lpstr>Преклиническое исследование: mdx мышинная модель</vt:lpstr>
      <vt:lpstr>VBP15 восстанавливает мышечную силу</vt:lpstr>
      <vt:lpstr>VBP15 не замедляют рост</vt:lpstr>
      <vt:lpstr>VBP15 не снижает рост костей</vt:lpstr>
      <vt:lpstr>VBP15 улучшают маркеры болезни</vt:lpstr>
      <vt:lpstr>Гистология скелетных мышц</vt:lpstr>
      <vt:lpstr>VBP15, в отличие от преднизолона, не вызывает гипертрофию миокарда</vt:lpstr>
      <vt:lpstr>Профиль развития препарата</vt:lpstr>
      <vt:lpstr>Клиническое развитие</vt:lpstr>
      <vt:lpstr>Благодарим</vt:lpstr>
      <vt:lpstr>Подавление активности NF-kB в мышечных клетках</vt:lpstr>
      <vt:lpstr>Механизм действия- стабилизация мембраны</vt:lpstr>
      <vt:lpstr>VBP15 Потеря  ответа GRE- опосредованной транскрипции</vt:lpstr>
      <vt:lpstr>Поротивовоспалительные эффекты VBP 15 in vivo</vt:lpstr>
      <vt:lpstr>VBP 15 и аллергическая модель легочного воспаления. Эффекты схожи с преднизолоном</vt:lpstr>
      <vt:lpstr>VBP 15 в модели воспаления кишечника уменьшает повреждение</vt:lpstr>
      <vt:lpstr>Переведено проектом МОЙМИО: http://mymio.org Оригинал презентации: http://www.parentprojectmd.org/site/PageServer?pagename=Connect_conference_presentations_14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VBP 15 для лечения миодистрофии Дюшенна</dc:title>
  <dc:creator>Admin</dc:creator>
  <cp:lastModifiedBy>Admin</cp:lastModifiedBy>
  <cp:revision>18</cp:revision>
  <dcterms:created xsi:type="dcterms:W3CDTF">2014-09-21T11:29:58Z</dcterms:created>
  <dcterms:modified xsi:type="dcterms:W3CDTF">2014-09-21T14:37:52Z</dcterms:modified>
</cp:coreProperties>
</file>