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46CDDC-3ECC-4502-96E4-200527D29BA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FB3632-1E01-40D3-9030-CB1D3E223B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6CDDC-3ECC-4502-96E4-200527D29BA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B3632-1E01-40D3-9030-CB1D3E223B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6CDDC-3ECC-4502-96E4-200527D29BA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B3632-1E01-40D3-9030-CB1D3E223B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6CDDC-3ECC-4502-96E4-200527D29BA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B3632-1E01-40D3-9030-CB1D3E223B6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6CDDC-3ECC-4502-96E4-200527D29BA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B3632-1E01-40D3-9030-CB1D3E223B6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6CDDC-3ECC-4502-96E4-200527D29BA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B3632-1E01-40D3-9030-CB1D3E223B6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6CDDC-3ECC-4502-96E4-200527D29BA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B3632-1E01-40D3-9030-CB1D3E223B6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6CDDC-3ECC-4502-96E4-200527D29BA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B3632-1E01-40D3-9030-CB1D3E223B6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6CDDC-3ECC-4502-96E4-200527D29BA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B3632-1E01-40D3-9030-CB1D3E223B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146CDDC-3ECC-4502-96E4-200527D29BA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B3632-1E01-40D3-9030-CB1D3E223B6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46CDDC-3ECC-4502-96E4-200527D29BA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FB3632-1E01-40D3-9030-CB1D3E223B6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146CDDC-3ECC-4502-96E4-200527D29BA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FB3632-1E01-40D3-9030-CB1D3E223B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entprojectmd.org/site/PageServer?pagename=Connect_conference_presentations_14" TargetMode="External"/><Relationship Id="rId2" Type="http://schemas.openxmlformats.org/officeDocument/2006/relationships/hyperlink" Target="http://www.mymio.org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НТ-100 при </a:t>
            </a:r>
            <a:r>
              <a:rPr lang="ru-RU" dirty="0" err="1" smtClean="0"/>
              <a:t>миодистрофии</a:t>
            </a:r>
            <a:r>
              <a:rPr lang="ru-RU" dirty="0" smtClean="0"/>
              <a:t> </a:t>
            </a:r>
            <a:r>
              <a:rPr lang="ru-RU" dirty="0" err="1" smtClean="0"/>
              <a:t>Дюшенна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Diana</a:t>
            </a:r>
            <a:r>
              <a:rPr lang="ru-RU" dirty="0" smtClean="0"/>
              <a:t> </a:t>
            </a:r>
            <a:r>
              <a:rPr lang="en-US" dirty="0" smtClean="0"/>
              <a:t>M</a:t>
            </a:r>
            <a:r>
              <a:rPr lang="ru-RU" dirty="0" smtClean="0"/>
              <a:t> </a:t>
            </a:r>
            <a:r>
              <a:rPr lang="en-US" dirty="0" err="1" smtClean="0"/>
              <a:t>Escolar</a:t>
            </a:r>
            <a:endParaRPr lang="ru-RU" dirty="0" smtClean="0"/>
          </a:p>
          <a:p>
            <a:r>
              <a:rPr lang="ru-RU" dirty="0" smtClean="0"/>
              <a:t>Доктор медицины</a:t>
            </a:r>
          </a:p>
          <a:p>
            <a:r>
              <a:rPr lang="ru-RU" dirty="0" smtClean="0"/>
              <a:t>Чикаго, июнь 2014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571480"/>
            <a:ext cx="15144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mymio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6072206"/>
            <a:ext cx="1714480" cy="42862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3429000"/>
            <a:ext cx="9144000" cy="1571636"/>
          </a:xfrm>
        </p:spPr>
        <p:txBody>
          <a:bodyPr/>
          <a:lstStyle/>
          <a:p>
            <a:pPr algn="ctr"/>
            <a:r>
              <a:rPr lang="ru-RU" dirty="0" smtClean="0"/>
              <a:t>Клиническая программа НТ-100</a:t>
            </a:r>
            <a:endParaRPr lang="ru-RU" dirty="0"/>
          </a:p>
        </p:txBody>
      </p:sp>
      <p:pic>
        <p:nvPicPr>
          <p:cNvPr id="5" name="Рисунок 4" descr="mymio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6072206"/>
            <a:ext cx="1714480" cy="42862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Открытое, </a:t>
            </a:r>
            <a:r>
              <a:rPr lang="ru-RU" sz="1800" dirty="0" err="1" smtClean="0"/>
              <a:t>нерандомизированное</a:t>
            </a:r>
            <a:r>
              <a:rPr lang="ru-RU" sz="1800" dirty="0" smtClean="0"/>
              <a:t>, </a:t>
            </a:r>
            <a:r>
              <a:rPr lang="ru-RU" sz="1800" dirty="0" err="1" smtClean="0"/>
              <a:t>одноцентровое</a:t>
            </a:r>
            <a:r>
              <a:rPr lang="ru-RU" sz="1800" dirty="0" smtClean="0"/>
              <a:t> (СА</a:t>
            </a:r>
            <a:r>
              <a:rPr lang="en-US" sz="1800" dirty="0" smtClean="0"/>
              <a:t>D</a:t>
            </a:r>
            <a:r>
              <a:rPr lang="ru-RU" sz="1800" dirty="0" smtClean="0"/>
              <a:t>) и многоцентровое (MAD) исследование с  возрастанием дозы (HALO-DMD-01)</a:t>
            </a:r>
          </a:p>
          <a:p>
            <a:r>
              <a:rPr lang="ru-RU" sz="1800" dirty="0" smtClean="0"/>
              <a:t>Многоцентровое (5 сайтов)</a:t>
            </a:r>
          </a:p>
          <a:p>
            <a:r>
              <a:rPr lang="ru-RU" sz="1800" dirty="0" smtClean="0"/>
              <a:t>N = 30 (макс)</a:t>
            </a:r>
          </a:p>
          <a:p>
            <a:r>
              <a:rPr lang="ru-RU" sz="1800" dirty="0" smtClean="0"/>
              <a:t>Несколько когорт дозы (до 5), 6 субъектов в каждой</a:t>
            </a:r>
          </a:p>
          <a:p>
            <a:pPr lvl="1"/>
            <a:r>
              <a:rPr lang="ru-RU" sz="1400" dirty="0" smtClean="0"/>
              <a:t>Минимум 3 субъекта / когорта возраст 7-10, амбулаторных, так и на стабильной дозе кортикостероидов</a:t>
            </a:r>
          </a:p>
          <a:p>
            <a:r>
              <a:rPr lang="ru-RU" sz="1800" dirty="0" smtClean="0"/>
              <a:t>Ежедневный режим дозирования во время MAD этапа. Гибкая конструкция позволяет, в случае необходимости, снизить дозу (нижняя индивидуальная доза) при одновременном повышении ежедневного объема воздействие в когорте 4 и 5</a:t>
            </a:r>
          </a:p>
          <a:p>
            <a:r>
              <a:rPr lang="ru-RU" sz="1800" dirty="0" smtClean="0"/>
              <a:t>6-месячное продление исследования (HALO-DMD-02)</a:t>
            </a:r>
          </a:p>
          <a:p>
            <a:r>
              <a:rPr lang="ru-RU" sz="1800" dirty="0" smtClean="0"/>
              <a:t>Несколько поисковых конечных точек, в том числе ранние </a:t>
            </a:r>
            <a:r>
              <a:rPr lang="ru-RU" sz="1800" dirty="0" err="1" smtClean="0"/>
              <a:t>биомаркеры</a:t>
            </a:r>
            <a:r>
              <a:rPr lang="ru-RU" sz="1800" dirty="0" smtClean="0"/>
              <a:t>, мышечная сила и функция, сердечная и легочная функция.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HALO-DMD-01/02</a:t>
            </a:r>
            <a:endParaRPr lang="ru-RU" dirty="0"/>
          </a:p>
        </p:txBody>
      </p:sp>
      <p:pic>
        <p:nvPicPr>
          <p:cNvPr id="5" name="Рисунок 4" descr="mymio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6143644"/>
            <a:ext cx="1714480" cy="42862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Первичный</a:t>
            </a:r>
          </a:p>
          <a:p>
            <a:r>
              <a:rPr lang="ru-RU" dirty="0" smtClean="0"/>
              <a:t>Чтобы оценить безопасность и переносимость однократных и множественных доз HT-100  при </a:t>
            </a:r>
            <a:r>
              <a:rPr lang="ru-RU" dirty="0" err="1" smtClean="0"/>
              <a:t>пероральном</a:t>
            </a:r>
            <a:r>
              <a:rPr lang="ru-RU" dirty="0" smtClean="0"/>
              <a:t> ведении мальчикам с МДД</a:t>
            </a:r>
          </a:p>
          <a:p>
            <a:r>
              <a:rPr lang="ru-RU" dirty="0" smtClean="0"/>
              <a:t>Вторичный</a:t>
            </a:r>
          </a:p>
          <a:p>
            <a:r>
              <a:rPr lang="ru-RU" dirty="0" smtClean="0"/>
              <a:t>Для оценки фармакокинетического профиля НТ-100 после </a:t>
            </a:r>
            <a:r>
              <a:rPr lang="ru-RU" dirty="0" err="1" smtClean="0"/>
              <a:t>перорального</a:t>
            </a:r>
            <a:r>
              <a:rPr lang="ru-RU" dirty="0" smtClean="0"/>
              <a:t> введения  одной и нескольких возрастающих доз у мальчиков с МДД.</a:t>
            </a:r>
          </a:p>
          <a:p>
            <a:r>
              <a:rPr lang="ru-RU" dirty="0" smtClean="0"/>
              <a:t>Для оценки безопасности, переносимости и ранних эффектов</a:t>
            </a:r>
          </a:p>
          <a:p>
            <a:r>
              <a:rPr lang="ru-RU" dirty="0" smtClean="0"/>
              <a:t>HT-100 вводят непрерывно в течение 4 недель.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Цели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400" dirty="0" smtClean="0"/>
              <a:t>ВКЛЮЧЕНИЕ</a:t>
            </a:r>
          </a:p>
          <a:p>
            <a:pPr lvl="1"/>
            <a:r>
              <a:rPr lang="ru-RU" sz="1400" dirty="0" smtClean="0"/>
              <a:t>6-20 лет</a:t>
            </a:r>
          </a:p>
          <a:p>
            <a:pPr lvl="1"/>
            <a:r>
              <a:rPr lang="ru-RU" sz="1400" dirty="0" smtClean="0"/>
              <a:t>Способность к передвижению или ее отсутствие.</a:t>
            </a:r>
          </a:p>
          <a:p>
            <a:pPr lvl="1"/>
            <a:r>
              <a:rPr lang="ru-RU" sz="1400" dirty="0" smtClean="0"/>
              <a:t>Диагностика МДД с помощью биопсии, генетического тестирования или семейной истории</a:t>
            </a:r>
          </a:p>
          <a:p>
            <a:pPr lvl="1"/>
            <a:r>
              <a:rPr lang="ru-RU" sz="1400" dirty="0" smtClean="0"/>
              <a:t>Устойчивая терапия кортикостероидами или не принимают кортикостероиды</a:t>
            </a:r>
          </a:p>
          <a:p>
            <a:r>
              <a:rPr lang="ru-RU" sz="1400" dirty="0" smtClean="0"/>
              <a:t>ИСКЛЮЧЕНИЕ</a:t>
            </a:r>
          </a:p>
          <a:p>
            <a:pPr lvl="1"/>
            <a:r>
              <a:rPr lang="ru-RU" sz="1400" dirty="0" smtClean="0"/>
              <a:t>Любое существенное изменение в</a:t>
            </a:r>
          </a:p>
          <a:p>
            <a:pPr lvl="2"/>
            <a:r>
              <a:rPr lang="ru-RU" sz="1400" dirty="0" smtClean="0"/>
              <a:t>Профилактике / лечение  ингибиторами </a:t>
            </a:r>
            <a:r>
              <a:rPr lang="ru-RU" sz="1400" dirty="0" err="1" smtClean="0"/>
              <a:t>ангиотензин</a:t>
            </a:r>
            <a:r>
              <a:rPr lang="ru-RU" sz="1400" dirty="0" smtClean="0"/>
              <a:t>- превращающего фермента в течение 3 месяцев</a:t>
            </a:r>
          </a:p>
          <a:p>
            <a:pPr lvl="2"/>
            <a:r>
              <a:rPr lang="ru-RU" sz="1400" dirty="0" smtClean="0"/>
              <a:t>Или какие-либо лекарства, которые могут повлиять на функцию мышц в течение 1 месяца</a:t>
            </a:r>
          </a:p>
          <a:p>
            <a:pPr lvl="2"/>
            <a:r>
              <a:rPr lang="ru-RU" sz="1400" dirty="0" smtClean="0"/>
              <a:t>Или профилактика / лечение гормоном роста человека в течение 18 месяцев </a:t>
            </a:r>
          </a:p>
          <a:p>
            <a:pPr lvl="1"/>
            <a:r>
              <a:rPr lang="ru-RU" sz="1400" dirty="0" smtClean="0"/>
              <a:t>Порок развития церебральных артерий или вен </a:t>
            </a:r>
          </a:p>
          <a:p>
            <a:pPr lvl="1"/>
            <a:r>
              <a:rPr lang="ru-RU" sz="1400" dirty="0" smtClean="0"/>
              <a:t>FVC &lt;55% от должного</a:t>
            </a:r>
          </a:p>
          <a:p>
            <a:pPr lvl="1"/>
            <a:r>
              <a:rPr lang="ru-RU" sz="1400" dirty="0" smtClean="0"/>
              <a:t>Симптоматическая </a:t>
            </a:r>
            <a:r>
              <a:rPr lang="ru-RU" sz="1400" dirty="0" err="1" smtClean="0"/>
              <a:t>кардиомиопатия</a:t>
            </a:r>
            <a:r>
              <a:rPr lang="ru-RU" sz="1400" dirty="0" smtClean="0"/>
              <a:t>, бессимптомная  </a:t>
            </a:r>
            <a:r>
              <a:rPr lang="ru-RU" sz="1400" dirty="0" err="1" smtClean="0"/>
              <a:t>кардиомиопатия</a:t>
            </a:r>
            <a:r>
              <a:rPr lang="ru-RU" sz="1400" dirty="0" smtClean="0"/>
              <a:t>, или </a:t>
            </a:r>
            <a:r>
              <a:rPr lang="en-US" sz="1400" dirty="0" err="1" smtClean="0"/>
              <a:t>QTc</a:t>
            </a:r>
            <a:r>
              <a:rPr lang="ru-RU" sz="1400" dirty="0" smtClean="0"/>
              <a:t>≥450 мс или&gt; 460 мс, если блокада ножки пучка Гиса присутствует.</a:t>
            </a:r>
          </a:p>
          <a:p>
            <a:pPr lvl="1"/>
            <a:r>
              <a:rPr lang="ru-RU" sz="1400" dirty="0" smtClean="0"/>
              <a:t>История тяжелых аллергических или анафилактических реакций</a:t>
            </a: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Критерии включения и исключения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Клинические центры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643050"/>
            <a:ext cx="7358113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mymio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6072206"/>
            <a:ext cx="1714480" cy="42862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17 субъектов, возраст от 6 до 15, были зачислены</a:t>
            </a:r>
          </a:p>
          <a:p>
            <a:pPr>
              <a:buNone/>
            </a:pPr>
            <a:r>
              <a:rPr lang="ru-RU" dirty="0" smtClean="0"/>
              <a:t>в 3 когорты в 5 центрах.</a:t>
            </a:r>
          </a:p>
          <a:p>
            <a:r>
              <a:rPr lang="ru-RU" dirty="0" smtClean="0"/>
              <a:t>Субъекты из когорты 1 (N = 6) и когорты 2 (N = 6) с имеют завершена HALO-DMD-01и когорта 3 (N = 5)  завершили SAD фазу HALO-DMD-01.</a:t>
            </a:r>
          </a:p>
          <a:p>
            <a:r>
              <a:rPr lang="ru-RU" dirty="0" smtClean="0"/>
              <a:t>Открытое расширенное исследование (HALO-DMD-02) было начато в ноябре 2013 года.</a:t>
            </a:r>
          </a:p>
          <a:p>
            <a:r>
              <a:rPr lang="ru-RU" dirty="0" smtClean="0"/>
              <a:t>- Когорта 1 (N = 6)  до 92 дней получала непрерывное дозирование и когорта 2 (</a:t>
            </a:r>
            <a:r>
              <a:rPr lang="ru-RU" dirty="0" err="1" smtClean="0"/>
              <a:t>п</a:t>
            </a:r>
            <a:r>
              <a:rPr lang="ru-RU" dirty="0" smtClean="0"/>
              <a:t> = 6)- до 30 дней.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HALO-DMD-01/02	</a:t>
            </a:r>
            <a:endParaRPr lang="ru-RU" dirty="0"/>
          </a:p>
        </p:txBody>
      </p:sp>
      <p:pic>
        <p:nvPicPr>
          <p:cNvPr id="4" name="Рисунок 3" descr="mymio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6072206"/>
            <a:ext cx="1714480" cy="42862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На сегодняшний день профиль клинической безопасности  НТ-100 в </a:t>
            </a:r>
            <a:r>
              <a:rPr lang="en-US" dirty="0" smtClean="0"/>
              <a:t>HALO-DMD-01 </a:t>
            </a:r>
            <a:r>
              <a:rPr lang="ru-RU" dirty="0" smtClean="0"/>
              <a:t>и </a:t>
            </a:r>
            <a:r>
              <a:rPr lang="en-US" dirty="0" smtClean="0"/>
              <a:t>HALO-DMD-0</a:t>
            </a:r>
            <a:r>
              <a:rPr lang="ru-RU" dirty="0" smtClean="0"/>
              <a:t>2 на основе данных с  дозами от 0,3 до 1,2 мг / день в течение периода  92 дня:</a:t>
            </a:r>
          </a:p>
          <a:p>
            <a:r>
              <a:rPr lang="ru-RU" dirty="0" smtClean="0"/>
              <a:t>Нет SAE</a:t>
            </a:r>
          </a:p>
          <a:p>
            <a:r>
              <a:rPr lang="ru-RU" dirty="0" smtClean="0"/>
              <a:t>Нет класса 3 или 4 АЕ</a:t>
            </a:r>
          </a:p>
          <a:p>
            <a:r>
              <a:rPr lang="ru-RU" dirty="0" smtClean="0"/>
              <a:t>Нет  ни одного серьезного GI или </a:t>
            </a:r>
            <a:r>
              <a:rPr lang="ru-RU" dirty="0" err="1" smtClean="0"/>
              <a:t>сердечно-сосудистого</a:t>
            </a:r>
            <a:r>
              <a:rPr lang="ru-RU" dirty="0" smtClean="0"/>
              <a:t> АЕ</a:t>
            </a:r>
          </a:p>
          <a:p>
            <a:r>
              <a:rPr lang="ru-RU" dirty="0" smtClean="0"/>
              <a:t>Нет клинически значимы AE, или клинически значимых лабораторных отклонений.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НТ-100. Предварительные результаты применения.</a:t>
            </a:r>
            <a:endParaRPr lang="ru-RU" dirty="0"/>
          </a:p>
        </p:txBody>
      </p:sp>
      <p:pic>
        <p:nvPicPr>
          <p:cNvPr id="4" name="Рисунок 3" descr="mymio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6072206"/>
            <a:ext cx="1714480" cy="42862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Биохимические маркеры внеклеточного оборота </a:t>
            </a:r>
          </a:p>
          <a:p>
            <a:r>
              <a:rPr lang="ru-RU" dirty="0" err="1" smtClean="0"/>
              <a:t>Биомаркеры</a:t>
            </a:r>
            <a:r>
              <a:rPr lang="ru-RU" dirty="0" smtClean="0"/>
              <a:t> прогрессирования заболевания и активности</a:t>
            </a:r>
          </a:p>
          <a:p>
            <a:r>
              <a:rPr lang="ru-RU" dirty="0" smtClean="0"/>
              <a:t>Биохимические маркеры синтеза коллагена и деградация и мышечная масса</a:t>
            </a:r>
          </a:p>
          <a:p>
            <a:r>
              <a:rPr lang="ru-RU" dirty="0" smtClean="0"/>
              <a:t>PN1P, C1M, Pro-C3, C3M, P6NP и C6M</a:t>
            </a:r>
          </a:p>
          <a:p>
            <a:r>
              <a:rPr lang="ru-RU" dirty="0" smtClean="0"/>
              <a:t>Другие  </a:t>
            </a:r>
            <a:r>
              <a:rPr lang="ru-RU" dirty="0" err="1" smtClean="0"/>
              <a:t>биомаркеры</a:t>
            </a:r>
            <a:r>
              <a:rPr lang="ru-RU" dirty="0" smtClean="0"/>
              <a:t> мышечного </a:t>
            </a:r>
            <a:r>
              <a:rPr lang="ru-RU" dirty="0" err="1" smtClean="0"/>
              <a:t>ремоделирования</a:t>
            </a:r>
            <a:endParaRPr lang="ru-RU" dirty="0" smtClean="0"/>
          </a:p>
          <a:p>
            <a:r>
              <a:rPr lang="ru-RU" dirty="0" err="1" smtClean="0"/>
              <a:t>Биомаркеров</a:t>
            </a:r>
            <a:r>
              <a:rPr lang="ru-RU" dirty="0" smtClean="0"/>
              <a:t> состава ткани: </a:t>
            </a:r>
          </a:p>
          <a:p>
            <a:r>
              <a:rPr lang="ru-RU" dirty="0" smtClean="0"/>
              <a:t>Электрический  миография (EIM)</a:t>
            </a:r>
          </a:p>
          <a:p>
            <a:r>
              <a:rPr lang="ru-RU" dirty="0" smtClean="0"/>
              <a:t>Визуализация </a:t>
            </a:r>
            <a:r>
              <a:rPr lang="ru-RU" dirty="0" err="1" smtClean="0"/>
              <a:t>биомаркеров</a:t>
            </a:r>
            <a:r>
              <a:rPr lang="ru-RU" dirty="0" smtClean="0"/>
              <a:t>  фиброза в сердце: МРТ сердца(CMR)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HALO-DMD-01/02</a:t>
            </a:r>
            <a:r>
              <a:rPr lang="ru-RU" dirty="0" smtClean="0"/>
              <a:t>. </a:t>
            </a:r>
            <a:r>
              <a:rPr lang="ru-RU" dirty="0" err="1" smtClean="0"/>
              <a:t>Биомаркеры</a:t>
            </a:r>
            <a:endParaRPr lang="ru-RU" dirty="0"/>
          </a:p>
        </p:txBody>
      </p:sp>
      <p:pic>
        <p:nvPicPr>
          <p:cNvPr id="4" name="Рисунок 3" descr="mymio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6072206"/>
            <a:ext cx="1714480" cy="42862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HT-100 показывает обнадеживающую биологическую активность при МДД</a:t>
            </a:r>
          </a:p>
          <a:p>
            <a:r>
              <a:rPr lang="ru-RU" dirty="0" smtClean="0"/>
              <a:t>HT-100 влияет на  </a:t>
            </a:r>
            <a:r>
              <a:rPr lang="ru-RU" dirty="0" err="1" smtClean="0"/>
              <a:t>биомаркеры</a:t>
            </a:r>
            <a:r>
              <a:rPr lang="ru-RU" dirty="0" smtClean="0"/>
              <a:t>  фиброза и деградация</a:t>
            </a:r>
          </a:p>
          <a:p>
            <a:r>
              <a:rPr lang="ru-RU" dirty="0" smtClean="0"/>
              <a:t>HT-100, по-видимому, и далее влияет на  </a:t>
            </a:r>
            <a:r>
              <a:rPr lang="ru-RU" dirty="0" err="1" smtClean="0"/>
              <a:t>биомаркеры</a:t>
            </a:r>
            <a:r>
              <a:rPr lang="ru-RU" dirty="0" smtClean="0"/>
              <a:t> повреждения мышц</a:t>
            </a:r>
          </a:p>
          <a:p>
            <a:r>
              <a:rPr lang="ru-RU" dirty="0" smtClean="0"/>
              <a:t>Эти обнадеживающие данные показывают, что HT-100 может иметь желаемые эффекты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Предварительные результаты исследования </a:t>
            </a:r>
            <a:r>
              <a:rPr lang="ru-RU" dirty="0" err="1" smtClean="0"/>
              <a:t>биомаркеров</a:t>
            </a:r>
            <a:endParaRPr lang="ru-RU" dirty="0"/>
          </a:p>
        </p:txBody>
      </p:sp>
      <p:pic>
        <p:nvPicPr>
          <p:cNvPr id="4" name="Рисунок 3" descr="mymio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6072206"/>
            <a:ext cx="1714480" cy="428628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8000" dirty="0" smtClean="0"/>
              <a:t>HT 100-программа выполнена в  конце декабря 2013 года, в то время как данные по  дополнительным исследованиям по </a:t>
            </a:r>
            <a:r>
              <a:rPr lang="ru-RU" sz="8000" dirty="0" err="1" smtClean="0"/>
              <a:t>токсикологии,которые</a:t>
            </a:r>
            <a:r>
              <a:rPr lang="ru-RU" sz="8000" dirty="0" smtClean="0"/>
              <a:t> были выполнены, анализируются</a:t>
            </a:r>
          </a:p>
          <a:p>
            <a:r>
              <a:rPr lang="ru-RU" sz="8000" dirty="0" smtClean="0"/>
              <a:t>Новая форма позволяет испытывать более высокие дозы, ранее не возможные</a:t>
            </a:r>
          </a:p>
          <a:p>
            <a:r>
              <a:rPr lang="ru-RU" sz="8000" dirty="0" smtClean="0"/>
              <a:t>Дополнительное изучение доклинических токсикологических параметров предприняты в конце 2013</a:t>
            </a:r>
          </a:p>
          <a:p>
            <a:r>
              <a:rPr lang="ru-RU" sz="8000" dirty="0" smtClean="0"/>
              <a:t>Цель: оценить пределы охвата, дозы у человека </a:t>
            </a:r>
          </a:p>
          <a:p>
            <a:r>
              <a:rPr lang="ru-RU" sz="8000" dirty="0" smtClean="0"/>
              <a:t>Токсичность у собак, получавших высокие дозы: в 2-4 раза  токсических доз в GLP исследовании</a:t>
            </a:r>
          </a:p>
          <a:p>
            <a:r>
              <a:rPr lang="ru-RU" sz="8000" dirty="0" smtClean="0"/>
              <a:t>- Токсичность не является неожиданной, но скорость развития симптомов была неожиданной, побуждая отправить сообщение  IND </a:t>
            </a:r>
          </a:p>
          <a:p>
            <a:endParaRPr lang="ru-RU" sz="9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Нормативные обновления.</a:t>
            </a:r>
            <a:endParaRPr lang="ru-RU" dirty="0"/>
          </a:p>
        </p:txBody>
      </p:sp>
      <p:pic>
        <p:nvPicPr>
          <p:cNvPr id="4" name="Рисунок 3" descr="mymio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6072206"/>
            <a:ext cx="1714480" cy="4286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Autofit/>
          </a:bodyPr>
          <a:lstStyle/>
          <a:p>
            <a:r>
              <a:rPr lang="ru-RU" sz="1600" dirty="0" smtClean="0"/>
              <a:t>HT-100 представляет собой запатентованный, покрытый кишечнорастворимой оболочкой, с отсроченным высвобождением </a:t>
            </a:r>
            <a:r>
              <a:rPr lang="ru-RU" sz="1600" dirty="0" err="1" smtClean="0"/>
              <a:t>галофугинон</a:t>
            </a:r>
            <a:r>
              <a:rPr lang="ru-RU" sz="1600" dirty="0" smtClean="0"/>
              <a:t> </a:t>
            </a:r>
            <a:r>
              <a:rPr lang="ru-RU" sz="1600" dirty="0" err="1" smtClean="0"/>
              <a:t>гидробромид</a:t>
            </a:r>
            <a:r>
              <a:rPr lang="ru-RU" sz="1600" dirty="0" smtClean="0"/>
              <a:t> (HF)</a:t>
            </a:r>
          </a:p>
          <a:p>
            <a:r>
              <a:rPr lang="ru-RU" sz="1600" dirty="0" smtClean="0"/>
              <a:t>HF является низкомолекулярным соединением, одобренным FDA для ветеринарных </a:t>
            </a:r>
            <a:r>
              <a:rPr lang="ru-RU" sz="1600" dirty="0" err="1" smtClean="0"/>
              <a:t>целей:для</a:t>
            </a:r>
            <a:r>
              <a:rPr lang="ru-RU" sz="1600" dirty="0" smtClean="0"/>
              <a:t> профилактики кокцидиоза у цыплят.</a:t>
            </a:r>
          </a:p>
          <a:p>
            <a:r>
              <a:rPr lang="ru-RU" sz="1600" dirty="0" smtClean="0"/>
              <a:t>HT-100 исследуется в Соединенных Штатах как улучшенная форма HF для повышения толерантности и </a:t>
            </a:r>
            <a:r>
              <a:rPr lang="ru-RU" sz="1600" dirty="0" err="1" smtClean="0"/>
              <a:t>биодоступности</a:t>
            </a:r>
            <a:r>
              <a:rPr lang="ru-RU" sz="1600" dirty="0" smtClean="0"/>
              <a:t> при МДД.</a:t>
            </a:r>
          </a:p>
          <a:p>
            <a:r>
              <a:rPr lang="ru-RU" sz="1600" dirty="0" smtClean="0"/>
              <a:t>HT-100 нацелен на многие патологические пути при МДД: фиброз, воспаление и регенерация мышц</a:t>
            </a:r>
          </a:p>
          <a:p>
            <a:r>
              <a:rPr lang="ru-RU" sz="1600" dirty="0" smtClean="0"/>
              <a:t>Активность препарата при мышечной дистрофии, не зависит от мутации или мышечного типа</a:t>
            </a:r>
          </a:p>
          <a:p>
            <a:r>
              <a:rPr lang="ru-RU" sz="1600" dirty="0" smtClean="0"/>
              <a:t>HT-100 применение при МДД</a:t>
            </a:r>
          </a:p>
          <a:p>
            <a:pPr lvl="1"/>
            <a:r>
              <a:rPr lang="ru-RU" sz="1200" dirty="0" smtClean="0"/>
              <a:t>в качестве </a:t>
            </a:r>
            <a:r>
              <a:rPr lang="ru-RU" sz="1200" dirty="0" err="1" smtClean="0"/>
              <a:t>монотерапии</a:t>
            </a:r>
            <a:r>
              <a:rPr lang="ru-RU" sz="1200" dirty="0" smtClean="0"/>
              <a:t> или в комбинации с другими методами лечения</a:t>
            </a:r>
          </a:p>
          <a:p>
            <a:pPr lvl="1"/>
            <a:r>
              <a:rPr lang="ru-RU" sz="1200" dirty="0" smtClean="0"/>
              <a:t>для начальных и поздних стадий болезни</a:t>
            </a:r>
          </a:p>
          <a:p>
            <a:pPr lvl="1"/>
            <a:r>
              <a:rPr lang="ru-RU" sz="1200" dirty="0" smtClean="0"/>
              <a:t>для ВСЕХ мальчиков, независимо от мутации</a:t>
            </a:r>
            <a:endParaRPr lang="ru-RU" sz="1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НТ-100</a:t>
            </a:r>
            <a:endParaRPr lang="ru-RU" dirty="0"/>
          </a:p>
        </p:txBody>
      </p:sp>
      <p:pic>
        <p:nvPicPr>
          <p:cNvPr id="4" name="Рисунок 3" descr="mymio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6072206"/>
            <a:ext cx="1714480" cy="428628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/>
          <a:lstStyle/>
          <a:p>
            <a:r>
              <a:rPr lang="ru-RU" dirty="0" smtClean="0"/>
              <a:t>Переведено проектом МОЙМИО: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www.mymio.org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Оригинал: </a:t>
            </a:r>
            <a:r>
              <a:rPr lang="en-US" dirty="0" smtClean="0">
                <a:hlinkClick r:id="rId3"/>
              </a:rPr>
              <a:t>http://www.parentprojectmd.org/site/PageServer?pagename=Connect_conference_presentations_14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Аномальная рубцовая ткань, которая накапливается мышце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Фиброз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433638"/>
            <a:ext cx="7929618" cy="356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mymio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6072206"/>
            <a:ext cx="1714480" cy="4286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Последствия фиброза в мышце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186238" cy="505654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Фиброз уменьшает  генерацию мышечной силы из-за нарушения мышечной архитектуры</a:t>
            </a:r>
          </a:p>
          <a:p>
            <a:r>
              <a:rPr lang="ru-RU" dirty="0" smtClean="0"/>
              <a:t>Результаты фиброза в аномальной (сниженной) регенерации мышц</a:t>
            </a:r>
          </a:p>
          <a:p>
            <a:r>
              <a:rPr lang="ru-RU" dirty="0" smtClean="0"/>
              <a:t>Увеличение расстояния  между кровеносными сосудами в мышцах  уменьшает доставку  кислорода и питательных веществ, необходимы для клеток, чтобы выжить и восстановиться.</a:t>
            </a:r>
          </a:p>
          <a:p>
            <a:r>
              <a:rPr lang="ru-RU" dirty="0" smtClean="0"/>
              <a:t>Аномальная структура внеклеточного матрикса создает плохую платформу </a:t>
            </a:r>
            <a:r>
              <a:rPr lang="ru-RU" dirty="0" err="1" smtClean="0"/>
              <a:t>pдля</a:t>
            </a:r>
            <a:r>
              <a:rPr lang="ru-RU" dirty="0" smtClean="0"/>
              <a:t> </a:t>
            </a:r>
            <a:r>
              <a:rPr lang="ru-RU" dirty="0" err="1" smtClean="0"/>
              <a:t>сателлитных</a:t>
            </a:r>
            <a:r>
              <a:rPr lang="ru-RU" dirty="0" smtClean="0"/>
              <a:t> клеток </a:t>
            </a:r>
          </a:p>
          <a:p>
            <a:r>
              <a:rPr lang="ru-RU" dirty="0" smtClean="0"/>
              <a:t>Фиброз увековечивает хронические воспалительные процессы, которые в свою очередь обуславливают ненормальные процессы регенерации соединительной ткани место нормальных мышечных клеток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500174"/>
            <a:ext cx="414340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Рисунок 7" descr="mymio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6072206"/>
            <a:ext cx="1714480" cy="4286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Последствия фиброза в мышце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4842226"/>
          </a:xfrm>
        </p:spPr>
        <p:txBody>
          <a:bodyPr>
            <a:noAutofit/>
          </a:bodyPr>
          <a:lstStyle/>
          <a:p>
            <a:r>
              <a:rPr lang="ru-RU" sz="1800" dirty="0" smtClean="0"/>
              <a:t>Фиброз уменьшает толерантность к физической нагрузке</a:t>
            </a:r>
          </a:p>
          <a:p>
            <a:r>
              <a:rPr lang="ru-RU" sz="1800" dirty="0" smtClean="0"/>
              <a:t>Снижение кровоснабжение</a:t>
            </a:r>
          </a:p>
          <a:p>
            <a:r>
              <a:rPr lang="ru-RU" sz="1800" dirty="0" smtClean="0"/>
              <a:t>Снижение поставок необходимых питательных веществ к мышце во время увеличения потребности в энергии (глюкозы и жирных кислот)</a:t>
            </a:r>
          </a:p>
          <a:p>
            <a:r>
              <a:rPr lang="ru-RU" sz="1800" dirty="0" smtClean="0"/>
              <a:t>Фиброз затрудняет влияние других экспериментальных терапевтических подходов</a:t>
            </a:r>
          </a:p>
          <a:p>
            <a:r>
              <a:rPr lang="ru-RU" sz="1800" dirty="0" smtClean="0"/>
              <a:t>Генная терапия</a:t>
            </a:r>
          </a:p>
          <a:p>
            <a:r>
              <a:rPr lang="ru-RU" sz="1800" dirty="0" smtClean="0"/>
              <a:t>Клеточная терапия</a:t>
            </a:r>
          </a:p>
          <a:p>
            <a:r>
              <a:rPr lang="ru-RU" sz="1800" dirty="0" smtClean="0"/>
              <a:t>Пропуск </a:t>
            </a:r>
            <a:r>
              <a:rPr lang="ru-RU" sz="1800" dirty="0" err="1" smtClean="0"/>
              <a:t>экзонов</a:t>
            </a:r>
            <a:endParaRPr lang="ru-RU" sz="1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571612"/>
            <a:ext cx="392909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Рисунок 7" descr="mymio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6143644"/>
            <a:ext cx="1714480" cy="42862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Уменьшает фиброз</a:t>
            </a:r>
          </a:p>
          <a:p>
            <a:pPr lvl="1"/>
            <a:r>
              <a:rPr lang="ru-RU" dirty="0" smtClean="0"/>
              <a:t>Уменьшает фиброз при МДД, независимо от мутации или мышечной типа (скелетная и сердечная мышца)</a:t>
            </a:r>
          </a:p>
          <a:p>
            <a:pPr lvl="2"/>
            <a:r>
              <a:rPr lang="ru-RU" dirty="0" smtClean="0"/>
              <a:t>Непосредственно блокирует аномальные пути фиброза в мышцах</a:t>
            </a:r>
          </a:p>
          <a:p>
            <a:pPr lvl="2"/>
            <a:r>
              <a:rPr lang="ru-RU" dirty="0" smtClean="0"/>
              <a:t>При уменьшении в воспаления</a:t>
            </a:r>
          </a:p>
          <a:p>
            <a:r>
              <a:rPr lang="ru-RU" dirty="0" err="1" smtClean="0"/>
              <a:t>Антифибротический</a:t>
            </a:r>
            <a:r>
              <a:rPr lang="ru-RU" dirty="0" smtClean="0"/>
              <a:t> эффект только в фиброзной ткани</a:t>
            </a:r>
          </a:p>
          <a:p>
            <a:pPr lvl="1"/>
            <a:r>
              <a:rPr lang="ru-RU" dirty="0" smtClean="0"/>
              <a:t>Нет эффекта в соединительной ткани, которая существует в виде обычных компонентов в каждом органе</a:t>
            </a:r>
          </a:p>
          <a:p>
            <a:r>
              <a:rPr lang="ru-RU" dirty="0" smtClean="0"/>
              <a:t>Снижение воспаления, тем самым предотвращение некроз мышц и вырождения</a:t>
            </a:r>
          </a:p>
          <a:p>
            <a:r>
              <a:rPr lang="ru-RU" dirty="0" smtClean="0"/>
              <a:t>Прямо и косвенно улучшает регенерацию мышц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работает НТ-100?</a:t>
            </a:r>
            <a:endParaRPr lang="ru-RU" dirty="0"/>
          </a:p>
        </p:txBody>
      </p:sp>
      <p:pic>
        <p:nvPicPr>
          <p:cNvPr id="9" name="Рисунок 8" descr="mymio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6072206"/>
            <a:ext cx="1714480" cy="42862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Данные об эффективности на животных моделях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5720" y="1444294"/>
            <a:ext cx="4211668" cy="5413706"/>
          </a:xfrm>
        </p:spPr>
        <p:txBody>
          <a:bodyPr>
            <a:noAutofit/>
          </a:bodyPr>
          <a:lstStyle/>
          <a:p>
            <a:r>
              <a:rPr lang="ru-RU" sz="1400" dirty="0" smtClean="0"/>
              <a:t>Молодые MDX мыши</a:t>
            </a:r>
          </a:p>
          <a:p>
            <a:r>
              <a:rPr lang="ru-RU" sz="1400" dirty="0" smtClean="0"/>
              <a:t>Уменьшает фиброз в диафрагме и сердце</a:t>
            </a:r>
          </a:p>
          <a:p>
            <a:r>
              <a:rPr lang="ru-RU" sz="1400" dirty="0" smtClean="0"/>
              <a:t>Уменьшает дегенерацию мышц и увеличивает регенерацию мышц в диафрагме</a:t>
            </a:r>
          </a:p>
          <a:p>
            <a:r>
              <a:rPr lang="ru-RU" sz="1400" dirty="0" smtClean="0"/>
              <a:t>Предотвращает нарушения движения стенок сердца</a:t>
            </a:r>
          </a:p>
          <a:p>
            <a:r>
              <a:rPr lang="ru-RU" sz="1400" dirty="0" smtClean="0"/>
              <a:t>Профилактический эффект.</a:t>
            </a:r>
          </a:p>
          <a:p>
            <a:r>
              <a:rPr lang="ru-RU" sz="1400" dirty="0" smtClean="0"/>
              <a:t>Старые MDX мыши</a:t>
            </a:r>
          </a:p>
          <a:p>
            <a:r>
              <a:rPr lang="ru-RU" sz="1400" dirty="0" smtClean="0"/>
              <a:t>Снижение  фиброза в скелетных мышцах, диафрагме и сердечной мышце.</a:t>
            </a:r>
          </a:p>
          <a:p>
            <a:r>
              <a:rPr lang="ru-RU" sz="1400" dirty="0" smtClean="0"/>
              <a:t>Улучшенная работоспособность в результате снижения повреждения мышечного волокна</a:t>
            </a:r>
          </a:p>
          <a:p>
            <a:r>
              <a:rPr lang="ru-RU" sz="1400" dirty="0" smtClean="0"/>
              <a:t>Улучшение функции внешнего дыхания</a:t>
            </a:r>
          </a:p>
          <a:p>
            <a:r>
              <a:rPr lang="ru-RU" sz="1400" dirty="0" smtClean="0"/>
              <a:t>Положительные результаты в моделях других мышечных дистрофии, а также другие болезнях с развитием фиброза.</a:t>
            </a:r>
            <a:endParaRPr lang="ru-RU" sz="14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857364"/>
            <a:ext cx="400052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Рисунок 8" descr="mymio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00892" y="6072206"/>
            <a:ext cx="1714480" cy="42862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Многочисленные исследования </a:t>
            </a:r>
            <a:r>
              <a:rPr lang="en-US" dirty="0" smtClean="0"/>
              <a:t> </a:t>
            </a:r>
            <a:r>
              <a:rPr lang="ru-RU" dirty="0" smtClean="0"/>
              <a:t>местного применения</a:t>
            </a:r>
            <a:r>
              <a:rPr lang="en-US" dirty="0" smtClean="0"/>
              <a:t> HF</a:t>
            </a:r>
            <a:r>
              <a:rPr lang="ru-RU" dirty="0" smtClean="0"/>
              <a:t>, что свидетельствует о борьбе с фиброзом  у  людей</a:t>
            </a:r>
          </a:p>
          <a:p>
            <a:r>
              <a:rPr lang="ru-RU" dirty="0" smtClean="0"/>
              <a:t>Четыре исследования </a:t>
            </a:r>
            <a:r>
              <a:rPr lang="ru-RU" dirty="0" err="1" smtClean="0"/>
              <a:t>перорального</a:t>
            </a:r>
            <a:r>
              <a:rPr lang="ru-RU" dirty="0" smtClean="0"/>
              <a:t> введения HF у</a:t>
            </a:r>
          </a:p>
          <a:p>
            <a:pPr>
              <a:buNone/>
            </a:pPr>
            <a:r>
              <a:rPr lang="ru-RU" dirty="0" smtClean="0"/>
              <a:t>людей, в том числе два исследования с длительным сроком дозирования</a:t>
            </a:r>
          </a:p>
          <a:p>
            <a:r>
              <a:rPr lang="ru-RU" dirty="0" smtClean="0"/>
              <a:t>Возрастающая  доза у  здоровых добровольцев (N = 26)</a:t>
            </a:r>
          </a:p>
          <a:p>
            <a:r>
              <a:rPr lang="ru-RU" dirty="0" smtClean="0"/>
              <a:t>Дробная доза у  здоровых добровольцев (N = 8)</a:t>
            </a:r>
          </a:p>
          <a:p>
            <a:r>
              <a:rPr lang="ru-RU" dirty="0" smtClean="0"/>
              <a:t>Солидные опухоли (</a:t>
            </a:r>
            <a:r>
              <a:rPr lang="ru-RU" dirty="0" err="1" smtClean="0"/>
              <a:t>п</a:t>
            </a:r>
            <a:r>
              <a:rPr lang="ru-RU" dirty="0" smtClean="0"/>
              <a:t> = 24)</a:t>
            </a:r>
          </a:p>
          <a:p>
            <a:r>
              <a:rPr lang="ru-RU" dirty="0" smtClean="0"/>
              <a:t>Рак мочевого пузыря (</a:t>
            </a:r>
            <a:r>
              <a:rPr lang="ru-RU" dirty="0" err="1" smtClean="0"/>
              <a:t>п</a:t>
            </a:r>
            <a:r>
              <a:rPr lang="ru-RU" dirty="0" smtClean="0"/>
              <a:t> = 24)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Обширная клиническая история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mymio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6072206"/>
            <a:ext cx="1714480" cy="42862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HF: В соответствии с  доклиническими и клиническими исследованиями: ограничение дозы составляет GI переносимость (тошнота и рвота)</a:t>
            </a:r>
          </a:p>
          <a:p>
            <a:r>
              <a:rPr lang="ru-RU" dirty="0" smtClean="0"/>
              <a:t>HT-100 разработан для решения этой проблемы : кишечнорастворимые таблетки с покрытием минуют желудок, где происходит реакция переносимости</a:t>
            </a:r>
          </a:p>
          <a:p>
            <a:r>
              <a:rPr lang="ru-RU" dirty="0" smtClean="0"/>
              <a:t>Успешные исследования в наиболее уязвимых животных моделях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HT-100: повышение </a:t>
            </a:r>
            <a:r>
              <a:rPr lang="ru-RU" dirty="0" err="1" smtClean="0"/>
              <a:t>переносимостьи</a:t>
            </a:r>
            <a:endParaRPr lang="ru-RU" dirty="0"/>
          </a:p>
        </p:txBody>
      </p:sp>
      <p:pic>
        <p:nvPicPr>
          <p:cNvPr id="4" name="Рисунок 3" descr="mymio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6072206"/>
            <a:ext cx="1714480" cy="42862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170</TotalTime>
  <Words>1142</Words>
  <Application>Microsoft Office PowerPoint</Application>
  <PresentationFormat>Экран (4:3)</PresentationFormat>
  <Paragraphs>130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Lucida Sans Unicode</vt:lpstr>
      <vt:lpstr>Verdana</vt:lpstr>
      <vt:lpstr>Wingdings 2</vt:lpstr>
      <vt:lpstr>Wingdings 3</vt:lpstr>
      <vt:lpstr>Открытая</vt:lpstr>
      <vt:lpstr>НТ-100 при миодистрофии Дюшенна</vt:lpstr>
      <vt:lpstr>НТ-100</vt:lpstr>
      <vt:lpstr>Фиброз</vt:lpstr>
      <vt:lpstr>Последствия фиброза в мышце</vt:lpstr>
      <vt:lpstr>Последствия фиброза в мышце</vt:lpstr>
      <vt:lpstr>Как работает НТ-100?</vt:lpstr>
      <vt:lpstr>Данные об эффективности на животных моделях</vt:lpstr>
      <vt:lpstr>Обширная клиническая история </vt:lpstr>
      <vt:lpstr>HT-100: повышение переносимостьи</vt:lpstr>
      <vt:lpstr>Клиническая программа НТ-100</vt:lpstr>
      <vt:lpstr>HALO-DMD-01/02</vt:lpstr>
      <vt:lpstr>Цели</vt:lpstr>
      <vt:lpstr>Критерии включения и исключения</vt:lpstr>
      <vt:lpstr>Клинические центры</vt:lpstr>
      <vt:lpstr>HALO-DMD-01/02 </vt:lpstr>
      <vt:lpstr>НТ-100. Предварительные результаты применения.</vt:lpstr>
      <vt:lpstr>HALO-DMD-01/02. Биомаркеры</vt:lpstr>
      <vt:lpstr>Предварительные результаты исследования биомаркеров</vt:lpstr>
      <vt:lpstr>Нормативные обновления.</vt:lpstr>
      <vt:lpstr>Переведено проектом МОЙМИО: www.mymio.org Оригинал: http://www.parentprojectmd.org/site/PageServer?pagename=Connect_conference_presentations_14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НТ-100 при миодистрофии Дюшенна</dc:title>
  <dc:creator>Admin</dc:creator>
  <cp:lastModifiedBy>Сергей</cp:lastModifiedBy>
  <cp:revision>18</cp:revision>
  <dcterms:created xsi:type="dcterms:W3CDTF">2015-01-25T09:12:54Z</dcterms:created>
  <dcterms:modified xsi:type="dcterms:W3CDTF">2015-01-29T09:00:34Z</dcterms:modified>
</cp:coreProperties>
</file>