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757C39-C04C-4678-B105-691DC50FAB7E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E48800-7453-4E3A-A781-DF4B64135C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entprojectmd.org/site/PageServer?pagename=Connect_conference_presentations_14" TargetMode="External"/><Relationship Id="rId2" Type="http://schemas.openxmlformats.org/officeDocument/2006/relationships/hyperlink" Target="http://mymio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</a:t>
            </a:r>
            <a:r>
              <a:rPr lang="en-US" dirty="0" err="1" smtClean="0"/>
              <a:t>Poysky</a:t>
            </a:r>
            <a:r>
              <a:rPr lang="en-US" dirty="0" smtClean="0"/>
              <a:t>, PhD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Поведение, обучение и эмоциональный контроль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Эффективные методы лечения</a:t>
            </a:r>
          </a:p>
          <a:p>
            <a:r>
              <a:rPr lang="ru-RU" dirty="0" smtClean="0"/>
              <a:t>Те </a:t>
            </a:r>
            <a:r>
              <a:rPr lang="ru-RU" dirty="0" smtClean="0"/>
              <a:t>же меры, как </a:t>
            </a:r>
            <a:r>
              <a:rPr lang="ru-RU" dirty="0" smtClean="0"/>
              <a:t>у других  </a:t>
            </a:r>
            <a:r>
              <a:rPr lang="ru-RU" dirty="0" smtClean="0"/>
              <a:t>детей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Ранние вмешательства </a:t>
            </a:r>
            <a:r>
              <a:rPr lang="ru-RU" dirty="0" smtClean="0"/>
              <a:t>работают  </a:t>
            </a:r>
            <a:r>
              <a:rPr lang="ru-RU" dirty="0" smtClean="0"/>
              <a:t>лучше</a:t>
            </a:r>
          </a:p>
          <a:p>
            <a:r>
              <a:rPr lang="ru-RU" dirty="0" smtClean="0"/>
              <a:t>Проблемы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Невропатолог</a:t>
            </a:r>
            <a:r>
              <a:rPr lang="ru-RU" dirty="0" smtClean="0"/>
              <a:t>: обучение, развитие, </a:t>
            </a:r>
            <a:r>
              <a:rPr lang="ru-RU" dirty="0" smtClean="0"/>
              <a:t>и поведение</a:t>
            </a:r>
            <a:endParaRPr lang="ru-RU" dirty="0" smtClean="0"/>
          </a:p>
          <a:p>
            <a:r>
              <a:rPr lang="ru-RU" dirty="0" smtClean="0"/>
              <a:t>Речь</a:t>
            </a:r>
            <a:r>
              <a:rPr lang="ru-RU" dirty="0" smtClean="0"/>
              <a:t>: язык, коммуникация, </a:t>
            </a:r>
            <a:r>
              <a:rPr lang="ru-RU" dirty="0" smtClean="0"/>
              <a:t>и понимание</a:t>
            </a:r>
            <a:endParaRPr lang="ru-RU" dirty="0" smtClean="0"/>
          </a:p>
          <a:p>
            <a:r>
              <a:rPr lang="ru-RU" dirty="0" smtClean="0"/>
              <a:t>Психолог </a:t>
            </a:r>
            <a:r>
              <a:rPr lang="ru-RU" dirty="0" smtClean="0"/>
              <a:t>/ психотерапевт: эмоции и поведение</a:t>
            </a:r>
          </a:p>
          <a:p>
            <a:r>
              <a:rPr lang="ru-RU" dirty="0" smtClean="0"/>
              <a:t>Психиатр </a:t>
            </a:r>
            <a:r>
              <a:rPr lang="ru-RU" dirty="0" smtClean="0"/>
              <a:t>/ невролог: </a:t>
            </a:r>
            <a:r>
              <a:rPr lang="ru-RU" dirty="0" smtClean="0"/>
              <a:t>препараты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Психотерапия</a:t>
            </a:r>
          </a:p>
          <a:p>
            <a:pPr lvl="1"/>
            <a:r>
              <a:rPr lang="ru-RU" dirty="0" smtClean="0"/>
              <a:t>Обучение </a:t>
            </a:r>
            <a:r>
              <a:rPr lang="ru-RU" dirty="0" smtClean="0"/>
              <a:t>родителей</a:t>
            </a:r>
          </a:p>
          <a:p>
            <a:pPr lvl="2"/>
            <a:r>
              <a:rPr lang="ru-RU" dirty="0" smtClean="0"/>
              <a:t> </a:t>
            </a:r>
            <a:r>
              <a:rPr lang="ru-RU" dirty="0" err="1" smtClean="0"/>
              <a:t>Некомплаентность</a:t>
            </a:r>
            <a:r>
              <a:rPr lang="ru-RU" dirty="0" smtClean="0"/>
              <a:t>, кризисы</a:t>
            </a:r>
            <a:endParaRPr lang="ru-RU" dirty="0" smtClean="0"/>
          </a:p>
          <a:p>
            <a:pPr lvl="1"/>
            <a:r>
              <a:rPr lang="ru-RU" dirty="0" smtClean="0"/>
              <a:t>Индивидуальная </a:t>
            </a:r>
            <a:r>
              <a:rPr lang="ru-RU" dirty="0" smtClean="0"/>
              <a:t>терапия</a:t>
            </a:r>
          </a:p>
          <a:p>
            <a:pPr lvl="2"/>
            <a:r>
              <a:rPr lang="ru-RU" dirty="0" smtClean="0"/>
              <a:t>Преодоление депрессии, тревожности, </a:t>
            </a:r>
            <a:r>
              <a:rPr lang="ru-RU" dirty="0" err="1" smtClean="0"/>
              <a:t>обсессивно-компульсивных</a:t>
            </a:r>
            <a:r>
              <a:rPr lang="ru-RU" dirty="0" smtClean="0"/>
              <a:t> расстройств</a:t>
            </a:r>
            <a:endParaRPr lang="ru-RU" dirty="0" smtClean="0"/>
          </a:p>
          <a:p>
            <a:pPr lvl="1"/>
            <a:r>
              <a:rPr lang="ru-RU" dirty="0" smtClean="0"/>
              <a:t>Групповая </a:t>
            </a:r>
            <a:r>
              <a:rPr lang="ru-RU" dirty="0" smtClean="0"/>
              <a:t>терапия</a:t>
            </a:r>
          </a:p>
          <a:p>
            <a:pPr lvl="2"/>
            <a:r>
              <a:rPr lang="ru-RU" dirty="0" smtClean="0"/>
              <a:t>Социальные </a:t>
            </a:r>
            <a:r>
              <a:rPr lang="ru-RU" dirty="0" smtClean="0"/>
              <a:t>навыки</a:t>
            </a:r>
          </a:p>
          <a:p>
            <a:pPr lvl="1"/>
            <a:r>
              <a:rPr lang="ru-RU" dirty="0" smtClean="0"/>
              <a:t>Прикладной </a:t>
            </a:r>
            <a:r>
              <a:rPr lang="ru-RU" dirty="0" smtClean="0"/>
              <a:t>анализ поведения</a:t>
            </a:r>
          </a:p>
          <a:p>
            <a:pPr lvl="2"/>
            <a:r>
              <a:rPr lang="ru-RU" dirty="0" smtClean="0"/>
              <a:t>Аутизм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Другие методы лечения</a:t>
            </a:r>
          </a:p>
          <a:p>
            <a:pPr lvl="1"/>
            <a:r>
              <a:rPr lang="ru-RU" dirty="0" smtClean="0"/>
              <a:t> Профессиональное </a:t>
            </a:r>
            <a:r>
              <a:rPr lang="ru-RU" dirty="0" smtClean="0"/>
              <a:t>и физическое</a:t>
            </a:r>
          </a:p>
          <a:p>
            <a:pPr lvl="1"/>
            <a:r>
              <a:rPr lang="ru-RU" dirty="0" smtClean="0"/>
              <a:t>Речь </a:t>
            </a:r>
            <a:r>
              <a:rPr lang="ru-RU" dirty="0" smtClean="0"/>
              <a:t>/ Язык</a:t>
            </a:r>
          </a:p>
          <a:p>
            <a:r>
              <a:rPr lang="ru-RU" dirty="0" smtClean="0"/>
              <a:t>Образовательные </a:t>
            </a:r>
            <a:r>
              <a:rPr lang="ru-RU" dirty="0" smtClean="0"/>
              <a:t>потребности</a:t>
            </a:r>
          </a:p>
          <a:p>
            <a:pPr lvl="1"/>
            <a:r>
              <a:rPr lang="ru-RU" dirty="0" smtClean="0"/>
              <a:t> </a:t>
            </a:r>
            <a:r>
              <a:rPr lang="ru-RU" dirty="0" smtClean="0"/>
              <a:t>504 </a:t>
            </a:r>
            <a:r>
              <a:rPr lang="ru-RU" dirty="0" smtClean="0"/>
              <a:t>номера </a:t>
            </a:r>
            <a:r>
              <a:rPr lang="ru-RU" dirty="0" smtClean="0"/>
              <a:t>или </a:t>
            </a:r>
            <a:r>
              <a:rPr lang="ru-RU" dirty="0" smtClean="0"/>
              <a:t>специальное образование</a:t>
            </a:r>
            <a:endParaRPr lang="ru-RU" dirty="0" smtClean="0"/>
          </a:p>
          <a:p>
            <a:pPr lvl="2"/>
            <a:r>
              <a:rPr lang="ru-RU" dirty="0" smtClean="0"/>
              <a:t>Обучение</a:t>
            </a:r>
            <a:r>
              <a:rPr lang="ru-RU" dirty="0" smtClean="0"/>
              <a:t>, поведение, </a:t>
            </a:r>
            <a:r>
              <a:rPr lang="ru-RU" dirty="0" err="1" smtClean="0"/>
              <a:t>приспособленние</a:t>
            </a:r>
            <a:r>
              <a:rPr lang="ru-RU" dirty="0" smtClean="0"/>
              <a:t>,  сохранение энергии, </a:t>
            </a:r>
            <a:r>
              <a:rPr lang="ru-RU" dirty="0" smtClean="0"/>
              <a:t>безопасность</a:t>
            </a:r>
          </a:p>
          <a:p>
            <a:pPr lvl="1"/>
            <a:r>
              <a:rPr lang="ru-RU" dirty="0" smtClean="0"/>
              <a:t>Частные </a:t>
            </a:r>
            <a:r>
              <a:rPr lang="ru-RU" dirty="0" smtClean="0"/>
              <a:t>уроки</a:t>
            </a:r>
          </a:p>
          <a:p>
            <a:pPr lvl="2"/>
            <a:r>
              <a:rPr lang="ru-RU" dirty="0" smtClean="0"/>
              <a:t>Звуковые инструкции при  </a:t>
            </a:r>
            <a:r>
              <a:rPr lang="ru-RU" dirty="0" err="1" smtClean="0"/>
              <a:t>дислексии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Психиатрические препараты</a:t>
            </a:r>
            <a:endParaRPr lang="ru-RU" dirty="0" smtClean="0"/>
          </a:p>
          <a:p>
            <a:pPr lvl="1"/>
            <a:r>
              <a:rPr lang="ru-RU" dirty="0" smtClean="0"/>
              <a:t>От  </a:t>
            </a:r>
            <a:r>
              <a:rPr lang="ru-RU" dirty="0" smtClean="0"/>
              <a:t>умеренной до </a:t>
            </a:r>
            <a:r>
              <a:rPr lang="ru-RU" dirty="0" smtClean="0"/>
              <a:t>тяжелой  проблемы</a:t>
            </a:r>
            <a:endParaRPr lang="ru-RU" dirty="0" smtClean="0"/>
          </a:p>
          <a:p>
            <a:pPr lvl="2"/>
            <a:r>
              <a:rPr lang="ru-RU" dirty="0" smtClean="0"/>
              <a:t> </a:t>
            </a:r>
            <a:r>
              <a:rPr lang="ru-RU" dirty="0" smtClean="0"/>
              <a:t>СДВГ</a:t>
            </a:r>
          </a:p>
          <a:p>
            <a:pPr lvl="2"/>
            <a:r>
              <a:rPr lang="ru-RU" dirty="0" smtClean="0"/>
              <a:t> </a:t>
            </a:r>
            <a:r>
              <a:rPr lang="ru-RU" dirty="0" smtClean="0"/>
              <a:t>ОКР и тревога</a:t>
            </a:r>
          </a:p>
          <a:p>
            <a:pPr lvl="2"/>
            <a:r>
              <a:rPr lang="ru-RU" dirty="0" smtClean="0"/>
              <a:t>Депрессия</a:t>
            </a:r>
          </a:p>
          <a:p>
            <a:pPr lvl="2"/>
            <a:r>
              <a:rPr lang="ru-RU" dirty="0" smtClean="0"/>
              <a:t>Вспышки гнева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786190"/>
            <a:ext cx="17811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Заглядывая в </a:t>
            </a:r>
            <a:r>
              <a:rPr lang="ru-RU" dirty="0" smtClean="0"/>
              <a:t>будущее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Содействие независимости</a:t>
            </a:r>
            <a:endParaRPr lang="ru-RU" dirty="0" smtClean="0"/>
          </a:p>
          <a:p>
            <a:pPr lvl="1"/>
            <a:r>
              <a:rPr lang="ru-RU" dirty="0" smtClean="0"/>
              <a:t>Начинается  с диагноза</a:t>
            </a:r>
            <a:endParaRPr lang="ru-RU" dirty="0" smtClean="0"/>
          </a:p>
          <a:p>
            <a:pPr lvl="1"/>
            <a:r>
              <a:rPr lang="ru-RU" dirty="0" smtClean="0"/>
              <a:t>Не нужно </a:t>
            </a:r>
            <a:r>
              <a:rPr lang="ru-RU" dirty="0" err="1" smtClean="0"/>
              <a:t>гиперопеки</a:t>
            </a:r>
            <a:endParaRPr lang="ru-RU" dirty="0" smtClean="0"/>
          </a:p>
          <a:p>
            <a:pPr lvl="1"/>
            <a:r>
              <a:rPr lang="ru-RU" dirty="0" smtClean="0"/>
              <a:t>Поощрять </a:t>
            </a:r>
            <a:r>
              <a:rPr lang="ru-RU" dirty="0" smtClean="0"/>
              <a:t>/ </a:t>
            </a:r>
            <a:r>
              <a:rPr lang="ru-RU" dirty="0" smtClean="0"/>
              <a:t>заставлять  самозащите</a:t>
            </a:r>
            <a:endParaRPr lang="ru-RU" dirty="0" smtClean="0"/>
          </a:p>
          <a:p>
            <a:pPr lvl="1"/>
            <a:r>
              <a:rPr lang="ru-RU" dirty="0" smtClean="0"/>
              <a:t> </a:t>
            </a:r>
            <a:r>
              <a:rPr lang="ru-RU" dirty="0" smtClean="0"/>
              <a:t>Разговор о МДД</a:t>
            </a:r>
          </a:p>
          <a:p>
            <a:pPr lvl="1"/>
            <a:r>
              <a:rPr lang="ru-RU" dirty="0" smtClean="0"/>
              <a:t> </a:t>
            </a:r>
            <a:r>
              <a:rPr lang="ru-RU" dirty="0" smtClean="0"/>
              <a:t>Разработка краткосрочных и долгосрочных целей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Заглядывая в </a:t>
            </a:r>
            <a:r>
              <a:rPr lang="ru-RU" dirty="0" smtClean="0"/>
              <a:t>будущее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Содействие </a:t>
            </a:r>
            <a:r>
              <a:rPr lang="ru-RU" dirty="0" smtClean="0"/>
              <a:t>социальному развитию</a:t>
            </a:r>
          </a:p>
          <a:p>
            <a:pPr lvl="1"/>
            <a:r>
              <a:rPr lang="ru-RU" dirty="0" smtClean="0"/>
              <a:t>Поговорите </a:t>
            </a:r>
            <a:r>
              <a:rPr lang="ru-RU" dirty="0" smtClean="0"/>
              <a:t>с коллегами и другими (например, </a:t>
            </a:r>
            <a:r>
              <a:rPr lang="ru-RU" dirty="0" smtClean="0"/>
              <a:t>учителями) </a:t>
            </a:r>
            <a:r>
              <a:rPr lang="ru-RU" dirty="0" smtClean="0"/>
              <a:t>о МДД</a:t>
            </a:r>
          </a:p>
          <a:p>
            <a:pPr lvl="1"/>
            <a:r>
              <a:rPr lang="ru-RU" dirty="0" smtClean="0"/>
              <a:t>Здоровые </a:t>
            </a:r>
            <a:r>
              <a:rPr lang="ru-RU" dirty="0" smtClean="0"/>
              <a:t>привычки питания</a:t>
            </a:r>
          </a:p>
          <a:p>
            <a:pPr lvl="1"/>
            <a:r>
              <a:rPr lang="ru-RU" dirty="0" err="1" smtClean="0"/>
              <a:t>Преслудуйте</a:t>
            </a:r>
            <a:r>
              <a:rPr lang="ru-RU" dirty="0" smtClean="0"/>
              <a:t> интересы </a:t>
            </a:r>
            <a:r>
              <a:rPr lang="ru-RU" dirty="0" smtClean="0"/>
              <a:t>и </a:t>
            </a:r>
            <a:r>
              <a:rPr lang="ru-RU" dirty="0" smtClean="0"/>
              <a:t>принимайте  </a:t>
            </a:r>
            <a:r>
              <a:rPr lang="ru-RU" dirty="0" smtClean="0"/>
              <a:t>участие!</a:t>
            </a:r>
          </a:p>
          <a:p>
            <a:pPr lvl="2"/>
            <a:r>
              <a:rPr lang="ru-RU" dirty="0" smtClean="0"/>
              <a:t>Борьба с изоляцией</a:t>
            </a:r>
            <a:endParaRPr lang="ru-RU" dirty="0" smtClean="0"/>
          </a:p>
          <a:p>
            <a:pPr lvl="2"/>
            <a:r>
              <a:rPr lang="ru-RU" dirty="0" smtClean="0"/>
              <a:t>Модифицированные </a:t>
            </a:r>
            <a:r>
              <a:rPr lang="ru-RU" dirty="0" smtClean="0"/>
              <a:t>/ адаптированные виды спорта, летние лагеря и молодежные группы </a:t>
            </a:r>
            <a:r>
              <a:rPr lang="ru-RU" dirty="0" smtClean="0"/>
              <a:t>/программы</a:t>
            </a:r>
            <a:endParaRPr lang="ru-RU" dirty="0" smtClean="0"/>
          </a:p>
          <a:p>
            <a:pPr lvl="2"/>
            <a:r>
              <a:rPr lang="ru-RU" dirty="0" smtClean="0"/>
              <a:t>Творческие </a:t>
            </a:r>
            <a:r>
              <a:rPr lang="ru-RU" dirty="0" smtClean="0"/>
              <a:t>коллективы, </a:t>
            </a:r>
            <a:r>
              <a:rPr lang="ru-RU" dirty="0" smtClean="0"/>
              <a:t>конная, </a:t>
            </a:r>
            <a:r>
              <a:rPr lang="ru-RU" dirty="0" smtClean="0"/>
              <a:t>и </a:t>
            </a:r>
            <a:r>
              <a:rPr lang="ru-RU" dirty="0" err="1" smtClean="0"/>
              <a:t>аква-терапия</a:t>
            </a:r>
            <a:r>
              <a:rPr lang="ru-RU" dirty="0" smtClean="0"/>
              <a:t>, </a:t>
            </a:r>
            <a:r>
              <a:rPr lang="ru-RU" dirty="0" smtClean="0"/>
              <a:t>использование </a:t>
            </a:r>
            <a:r>
              <a:rPr lang="ru-RU" dirty="0" smtClean="0"/>
              <a:t>услуг собак, природные </a:t>
            </a:r>
            <a:r>
              <a:rPr lang="ru-RU" dirty="0" smtClean="0"/>
              <a:t>программы, и </a:t>
            </a:r>
            <a:r>
              <a:rPr lang="ru-RU" dirty="0" smtClean="0"/>
              <a:t> </a:t>
            </a:r>
            <a:r>
              <a:rPr lang="ru-RU" dirty="0" smtClean="0"/>
              <a:t>Интернет / чаты и т.д.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Наслаждайтесь сегодня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Реалистичная и </a:t>
            </a:r>
            <a:r>
              <a:rPr lang="ru-RU" dirty="0" smtClean="0"/>
              <a:t>оптимистичные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позволяйте </a:t>
            </a:r>
            <a:r>
              <a:rPr lang="ru-RU" dirty="0" smtClean="0"/>
              <a:t>болезни определять </a:t>
            </a:r>
            <a:r>
              <a:rPr lang="ru-RU" dirty="0" smtClean="0"/>
              <a:t>свою жизнь</a:t>
            </a:r>
          </a:p>
          <a:p>
            <a:r>
              <a:rPr lang="ru-RU" dirty="0" smtClean="0"/>
              <a:t>Юмор </a:t>
            </a:r>
            <a:r>
              <a:rPr lang="ru-RU" dirty="0" smtClean="0"/>
              <a:t>(даже в трагедии)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сихическое здоровье родителей</a:t>
            </a:r>
            <a:endParaRPr lang="ru-RU" dirty="0" smtClean="0"/>
          </a:p>
          <a:p>
            <a:pPr lvl="1"/>
            <a:r>
              <a:rPr lang="ru-RU" dirty="0" smtClean="0"/>
              <a:t>Консультирование</a:t>
            </a:r>
            <a:endParaRPr lang="ru-RU" dirty="0" smtClean="0"/>
          </a:p>
          <a:p>
            <a:pPr lvl="1"/>
            <a:r>
              <a:rPr lang="ru-RU" dirty="0" smtClean="0"/>
              <a:t> </a:t>
            </a:r>
            <a:r>
              <a:rPr lang="ru-RU" dirty="0" smtClean="0"/>
              <a:t>Участие в </a:t>
            </a:r>
            <a:r>
              <a:rPr lang="ru-RU" dirty="0" smtClean="0"/>
              <a:t>МДД сообществах</a:t>
            </a:r>
            <a:endParaRPr lang="ru-RU" dirty="0" smtClean="0"/>
          </a:p>
          <a:p>
            <a:pPr lvl="1"/>
            <a:r>
              <a:rPr lang="ru-RU" dirty="0" smtClean="0"/>
              <a:t>Сеть </a:t>
            </a:r>
            <a:r>
              <a:rPr lang="ru-RU" dirty="0" smtClean="0"/>
              <a:t>поддержки</a:t>
            </a:r>
          </a:p>
          <a:p>
            <a:pPr lvl="1"/>
            <a:r>
              <a:rPr lang="ru-RU" dirty="0" smtClean="0"/>
              <a:t>Семейная поддержка/ </a:t>
            </a:r>
            <a:r>
              <a:rPr lang="ru-RU" dirty="0" smtClean="0"/>
              <a:t>отношения</a:t>
            </a:r>
          </a:p>
          <a:p>
            <a:pPr lvl="1"/>
            <a:r>
              <a:rPr lang="ru-RU" dirty="0" smtClean="0"/>
              <a:t>Изнурять </a:t>
            </a:r>
            <a:r>
              <a:rPr lang="ru-RU" dirty="0" smtClean="0"/>
              <a:t>себя (марафон против </a:t>
            </a:r>
            <a:r>
              <a:rPr lang="ru-RU" dirty="0" smtClean="0"/>
              <a:t>спринта)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Наслаждайтесь сегодня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Психическое здоровье  братьев и сестер</a:t>
            </a:r>
            <a:endParaRPr lang="ru-RU" dirty="0" smtClean="0"/>
          </a:p>
          <a:p>
            <a:pPr lvl="1"/>
            <a:r>
              <a:rPr lang="ru-RU" dirty="0" smtClean="0"/>
              <a:t>Индивидуальный </a:t>
            </a:r>
            <a:r>
              <a:rPr lang="ru-RU" dirty="0" smtClean="0"/>
              <a:t>подход</a:t>
            </a:r>
          </a:p>
          <a:p>
            <a:pPr lvl="1"/>
            <a:r>
              <a:rPr lang="ru-RU" dirty="0" smtClean="0"/>
              <a:t>Связь </a:t>
            </a:r>
            <a:r>
              <a:rPr lang="ru-RU" dirty="0" smtClean="0"/>
              <a:t>с другими братьями и сестрами</a:t>
            </a:r>
          </a:p>
          <a:p>
            <a:pPr lvl="1"/>
            <a:r>
              <a:rPr lang="ru-RU" dirty="0" smtClean="0"/>
              <a:t>Содействие собственной идентичности</a:t>
            </a:r>
            <a:endParaRPr lang="ru-RU" dirty="0" smtClean="0"/>
          </a:p>
          <a:p>
            <a:pPr lvl="1"/>
            <a:r>
              <a:rPr lang="ru-RU" dirty="0" smtClean="0"/>
              <a:t>Не </a:t>
            </a:r>
            <a:r>
              <a:rPr lang="ru-RU" dirty="0" smtClean="0"/>
              <a:t>оставляйте бремя заботы о родных </a:t>
            </a:r>
            <a:r>
              <a:rPr lang="ru-RU" dirty="0" err="1" smtClean="0"/>
              <a:t>братьчх</a:t>
            </a:r>
            <a:r>
              <a:rPr lang="ru-RU" dirty="0" smtClean="0"/>
              <a:t> и сестрах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583254"/>
          </a:xfrm>
        </p:spPr>
        <p:txBody>
          <a:bodyPr/>
          <a:lstStyle/>
          <a:p>
            <a:r>
              <a:rPr lang="ru-RU" dirty="0" smtClean="0"/>
              <a:t>Переведено проектом </a:t>
            </a:r>
            <a:r>
              <a:rPr lang="ru-RU" dirty="0" err="1" smtClean="0"/>
              <a:t>МОЙМИо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http://mymio.org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Оригинал: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http://www.parentprojectmd.org/site/PageServer?pagename=Connect_conference_presentations_14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Обзор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Адаптация к диагнозу</a:t>
            </a:r>
          </a:p>
          <a:p>
            <a:r>
              <a:rPr lang="ru-RU" dirty="0" smtClean="0"/>
              <a:t>Поведение и проблемы обучения при </a:t>
            </a:r>
            <a:r>
              <a:rPr lang="ru-RU" dirty="0" err="1" smtClean="0"/>
              <a:t>миодистрофии</a:t>
            </a:r>
            <a:r>
              <a:rPr lang="ru-RU" dirty="0" smtClean="0"/>
              <a:t> </a:t>
            </a:r>
            <a:r>
              <a:rPr lang="ru-RU" dirty="0" err="1" smtClean="0"/>
              <a:t>Дюшенна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Оказание помощи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Адаптация к диагнозу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Диагностический </a:t>
            </a:r>
            <a:r>
              <a:rPr lang="ru-RU" dirty="0" smtClean="0"/>
              <a:t>процесс может быть долгим </a:t>
            </a:r>
            <a:r>
              <a:rPr lang="ru-RU" dirty="0" smtClean="0"/>
              <a:t>и сложным.</a:t>
            </a:r>
            <a:endParaRPr lang="ru-RU" dirty="0" smtClean="0"/>
          </a:p>
          <a:p>
            <a:r>
              <a:rPr lang="ru-RU" dirty="0" smtClean="0"/>
              <a:t>Широкая </a:t>
            </a:r>
            <a:r>
              <a:rPr lang="ru-RU" dirty="0" smtClean="0"/>
              <a:t>изменчивость </a:t>
            </a:r>
            <a:r>
              <a:rPr lang="ru-RU" dirty="0" smtClean="0"/>
              <a:t>в доступной  информации.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 smtClean="0"/>
              <a:t>последующих мер и / или постоянной поддержки.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Адаптация к диагнозу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 / Взрослые с МДД</a:t>
            </a:r>
          </a:p>
          <a:p>
            <a:pPr lvl="1"/>
            <a:r>
              <a:rPr lang="ru-RU" dirty="0" smtClean="0"/>
              <a:t>Скорее «адаптируются" также как и  </a:t>
            </a:r>
            <a:r>
              <a:rPr lang="ru-RU" dirty="0" smtClean="0"/>
              <a:t>другие дети </a:t>
            </a:r>
            <a:r>
              <a:rPr lang="ru-RU" dirty="0" smtClean="0"/>
              <a:t>с хроническими заболеваниями</a:t>
            </a:r>
            <a:endParaRPr lang="ru-RU" dirty="0" smtClean="0"/>
          </a:p>
          <a:p>
            <a:pPr lvl="1"/>
            <a:r>
              <a:rPr lang="ru-RU" dirty="0" smtClean="0"/>
              <a:t>Нормальная </a:t>
            </a:r>
            <a:r>
              <a:rPr lang="ru-RU" dirty="0" smtClean="0"/>
              <a:t>реакция против депрессии</a:t>
            </a:r>
          </a:p>
          <a:p>
            <a:pPr lvl="1"/>
            <a:r>
              <a:rPr lang="ru-RU" dirty="0" smtClean="0"/>
              <a:t>Привыкание  </a:t>
            </a:r>
            <a:r>
              <a:rPr lang="ru-RU" dirty="0" smtClean="0"/>
              <a:t>лучше с возрастом</a:t>
            </a:r>
          </a:p>
          <a:p>
            <a:pPr lvl="1"/>
            <a:r>
              <a:rPr lang="ru-RU" dirty="0" smtClean="0"/>
              <a:t>Возраст </a:t>
            </a:r>
            <a:r>
              <a:rPr lang="ru-RU" dirty="0" smtClean="0"/>
              <a:t>8-10 и юность может быть очень </a:t>
            </a:r>
            <a:r>
              <a:rPr lang="ru-RU" dirty="0" smtClean="0"/>
              <a:t>трудным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Проблемные области</a:t>
            </a:r>
          </a:p>
          <a:p>
            <a:pPr lvl="1"/>
            <a:r>
              <a:rPr lang="ru-RU" dirty="0" smtClean="0"/>
              <a:t>Независимость</a:t>
            </a:r>
            <a:endParaRPr lang="ru-RU" dirty="0" smtClean="0"/>
          </a:p>
          <a:p>
            <a:pPr lvl="1"/>
            <a:r>
              <a:rPr lang="ru-RU" dirty="0" smtClean="0"/>
              <a:t>Социальные </a:t>
            </a:r>
            <a:r>
              <a:rPr lang="ru-RU" dirty="0" smtClean="0"/>
              <a:t>/ романтические отношения</a:t>
            </a:r>
          </a:p>
          <a:p>
            <a:pPr lvl="2"/>
            <a:r>
              <a:rPr lang="ru-RU" dirty="0" smtClean="0"/>
              <a:t>Социальная тревожность, </a:t>
            </a:r>
            <a:r>
              <a:rPr lang="ru-RU" dirty="0" smtClean="0"/>
              <a:t>самооценка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Поведение и проблемы обучения при МДД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Психологический</a:t>
            </a:r>
            <a:endParaRPr lang="ru-RU" dirty="0" smtClean="0"/>
          </a:p>
          <a:p>
            <a:pPr lvl="1"/>
            <a:r>
              <a:rPr lang="ru-RU" dirty="0" smtClean="0"/>
              <a:t>Справиться </a:t>
            </a:r>
            <a:r>
              <a:rPr lang="ru-RU" dirty="0" smtClean="0"/>
              <a:t>с МДД</a:t>
            </a:r>
          </a:p>
          <a:p>
            <a:r>
              <a:rPr lang="ru-RU" dirty="0" smtClean="0"/>
              <a:t>Психосоциальные </a:t>
            </a:r>
            <a:r>
              <a:rPr lang="ru-RU" dirty="0" smtClean="0"/>
              <a:t>факторы</a:t>
            </a:r>
          </a:p>
          <a:p>
            <a:pPr lvl="1"/>
            <a:r>
              <a:rPr lang="ru-RU" dirty="0" smtClean="0"/>
              <a:t>Семья </a:t>
            </a:r>
            <a:r>
              <a:rPr lang="ru-RU" dirty="0" smtClean="0"/>
              <a:t>стресс / конфликт</a:t>
            </a:r>
          </a:p>
          <a:p>
            <a:pPr lvl="1"/>
            <a:r>
              <a:rPr lang="ru-RU" dirty="0" smtClean="0"/>
              <a:t>В</a:t>
            </a:r>
            <a:r>
              <a:rPr lang="ru-RU" dirty="0" smtClean="0"/>
              <a:t>заимодействия</a:t>
            </a:r>
            <a:endParaRPr lang="ru-RU" dirty="0" smtClean="0"/>
          </a:p>
          <a:p>
            <a:pPr lvl="1"/>
            <a:r>
              <a:rPr lang="ru-RU" dirty="0" smtClean="0"/>
              <a:t>Преподаватели </a:t>
            </a:r>
            <a:r>
              <a:rPr lang="ru-RU" dirty="0" smtClean="0"/>
              <a:t>/ </a:t>
            </a:r>
            <a:r>
              <a:rPr lang="ru-RU" dirty="0" smtClean="0"/>
              <a:t>взрослые</a:t>
            </a:r>
          </a:p>
          <a:p>
            <a:r>
              <a:rPr lang="ru-RU" dirty="0" smtClean="0"/>
              <a:t>МДД влияет на функции мозга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Медицинские факторы</a:t>
            </a:r>
          </a:p>
          <a:p>
            <a:pPr lvl="1"/>
            <a:r>
              <a:rPr lang="ru-RU" dirty="0" smtClean="0"/>
              <a:t>С</a:t>
            </a:r>
            <a:r>
              <a:rPr lang="ru-RU" dirty="0" smtClean="0"/>
              <a:t>тероиды</a:t>
            </a:r>
            <a:endParaRPr lang="ru-RU" dirty="0" smtClean="0"/>
          </a:p>
          <a:p>
            <a:pPr lvl="1"/>
            <a:r>
              <a:rPr lang="ru-RU" dirty="0" smtClean="0"/>
              <a:t>Усталость </a:t>
            </a:r>
            <a:r>
              <a:rPr lang="ru-RU" dirty="0" smtClean="0"/>
              <a:t>/ </a:t>
            </a:r>
            <a:r>
              <a:rPr lang="ru-RU" dirty="0" smtClean="0"/>
              <a:t>сон</a:t>
            </a:r>
            <a:endParaRPr lang="ru-RU" dirty="0" smtClean="0"/>
          </a:p>
          <a:p>
            <a:pPr lvl="1"/>
            <a:r>
              <a:rPr lang="ru-RU" dirty="0" smtClean="0"/>
              <a:t>Медицинские </a:t>
            </a:r>
            <a:r>
              <a:rPr lang="ru-RU" dirty="0" smtClean="0"/>
              <a:t>процедуры</a:t>
            </a:r>
          </a:p>
          <a:p>
            <a:pPr lvl="1"/>
            <a:r>
              <a:rPr lang="ru-RU" dirty="0" smtClean="0"/>
              <a:t>С</a:t>
            </a:r>
            <a:r>
              <a:rPr lang="ru-RU" dirty="0" smtClean="0"/>
              <a:t>ахар </a:t>
            </a:r>
            <a:r>
              <a:rPr lang="ru-RU" dirty="0" smtClean="0"/>
              <a:t>в крови</a:t>
            </a:r>
            <a:endParaRPr lang="ru-RU" dirty="0"/>
          </a:p>
        </p:txBody>
      </p:sp>
      <p:pic>
        <p:nvPicPr>
          <p:cNvPr id="6" name="Рисунок 5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Дистрофин</a:t>
            </a:r>
            <a:r>
              <a:rPr lang="ru-RU" dirty="0" smtClean="0"/>
              <a:t> в мозге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Полный </a:t>
            </a:r>
            <a:r>
              <a:rPr lang="ru-RU" dirty="0" err="1" smtClean="0"/>
              <a:t>дистрофин</a:t>
            </a:r>
            <a:endParaRPr lang="ru-RU" dirty="0" smtClean="0"/>
          </a:p>
          <a:p>
            <a:pPr lvl="1"/>
            <a:r>
              <a:rPr lang="ru-RU" dirty="0" smtClean="0"/>
              <a:t>Кора </a:t>
            </a:r>
            <a:r>
              <a:rPr lang="ru-RU" dirty="0" smtClean="0"/>
              <a:t>мозга</a:t>
            </a:r>
          </a:p>
          <a:p>
            <a:pPr lvl="1"/>
            <a:r>
              <a:rPr lang="ru-RU" dirty="0" smtClean="0"/>
              <a:t>Подкорковых </a:t>
            </a:r>
            <a:r>
              <a:rPr lang="ru-RU" dirty="0" smtClean="0"/>
              <a:t>структур</a:t>
            </a:r>
          </a:p>
          <a:p>
            <a:pPr lvl="1"/>
            <a:r>
              <a:rPr lang="ru-RU" dirty="0" smtClean="0"/>
              <a:t>М</a:t>
            </a:r>
            <a:r>
              <a:rPr lang="ru-RU" dirty="0" smtClean="0"/>
              <a:t>озжечок</a:t>
            </a:r>
            <a:endParaRPr lang="ru-RU" dirty="0" smtClean="0"/>
          </a:p>
          <a:p>
            <a:r>
              <a:rPr lang="ru-RU" dirty="0" smtClean="0"/>
              <a:t>Небольшие </a:t>
            </a:r>
            <a:r>
              <a:rPr lang="ru-RU" dirty="0" err="1" smtClean="0"/>
              <a:t>изоформы</a:t>
            </a:r>
            <a:endParaRPr lang="ru-RU" dirty="0" smtClean="0"/>
          </a:p>
          <a:p>
            <a:pPr lvl="1"/>
            <a:r>
              <a:rPr lang="ru-RU" dirty="0" smtClean="0"/>
              <a:t>Dp140</a:t>
            </a:r>
            <a:endParaRPr lang="ru-RU" dirty="0" smtClean="0"/>
          </a:p>
          <a:p>
            <a:pPr lvl="1"/>
            <a:r>
              <a:rPr lang="ru-RU" dirty="0" smtClean="0"/>
              <a:t>Dp71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857364"/>
            <a:ext cx="357189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Нейрокогнитивные</a:t>
            </a:r>
            <a:r>
              <a:rPr lang="ru-RU" dirty="0" smtClean="0"/>
              <a:t> н</a:t>
            </a:r>
            <a:r>
              <a:rPr lang="ru-RU" dirty="0" smtClean="0"/>
              <a:t>авыки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Повышенный риск для </a:t>
            </a:r>
            <a:r>
              <a:rPr lang="ru-RU" dirty="0" smtClean="0"/>
              <a:t>нарушений в:</a:t>
            </a:r>
            <a:endParaRPr lang="ru-RU" dirty="0" smtClean="0"/>
          </a:p>
          <a:p>
            <a:pPr lvl="1"/>
            <a:r>
              <a:rPr lang="ru-RU" dirty="0" smtClean="0"/>
              <a:t>Развитии </a:t>
            </a:r>
            <a:r>
              <a:rPr lang="ru-RU" dirty="0" smtClean="0"/>
              <a:t>языка</a:t>
            </a:r>
          </a:p>
          <a:p>
            <a:pPr lvl="1"/>
            <a:r>
              <a:rPr lang="ru-RU" dirty="0" smtClean="0"/>
              <a:t>Кратковременной памяти</a:t>
            </a:r>
            <a:endParaRPr lang="ru-RU" dirty="0" smtClean="0"/>
          </a:p>
          <a:p>
            <a:pPr lvl="1"/>
            <a:r>
              <a:rPr lang="ru-RU" dirty="0" smtClean="0"/>
              <a:t>Социальные  </a:t>
            </a:r>
            <a:r>
              <a:rPr lang="ru-RU" dirty="0" smtClean="0"/>
              <a:t>рассуждения </a:t>
            </a:r>
          </a:p>
          <a:p>
            <a:pPr lvl="1"/>
            <a:r>
              <a:rPr lang="ru-RU" dirty="0" smtClean="0"/>
              <a:t>Исполнительное функционирование(гибкость</a:t>
            </a:r>
            <a:r>
              <a:rPr lang="ru-RU" dirty="0" smtClean="0"/>
              <a:t>, планирование, организация, понимание)</a:t>
            </a:r>
          </a:p>
          <a:p>
            <a:pPr lvl="1"/>
            <a:r>
              <a:rPr lang="ru-RU" dirty="0" smtClean="0"/>
              <a:t>Внимание</a:t>
            </a:r>
            <a:r>
              <a:rPr lang="ru-RU" dirty="0" smtClean="0"/>
              <a:t>, импульсное управление, эмоциональная регуляция</a:t>
            </a:r>
          </a:p>
          <a:p>
            <a:pPr lvl="1"/>
            <a:r>
              <a:rPr lang="ru-RU" dirty="0" smtClean="0"/>
              <a:t>Мелкая </a:t>
            </a:r>
            <a:r>
              <a:rPr lang="ru-RU" dirty="0" smtClean="0"/>
              <a:t>моторика ?</a:t>
            </a:r>
            <a:endParaRPr lang="ru-RU" dirty="0"/>
          </a:p>
        </p:txBody>
      </p:sp>
      <p:pic>
        <p:nvPicPr>
          <p:cNvPr id="7" name="Рисунок 6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Поведение и проблемы обучения при МДД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Повышенный риск </a:t>
            </a:r>
            <a:r>
              <a:rPr lang="ru-RU" dirty="0" err="1" smtClean="0"/>
              <a:t>нейроповеденческих</a:t>
            </a:r>
            <a:r>
              <a:rPr lang="ru-RU" dirty="0" smtClean="0"/>
              <a:t> расстройств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СДВГ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спышки </a:t>
            </a:r>
            <a:r>
              <a:rPr lang="ru-RU" dirty="0" smtClean="0"/>
              <a:t>гнева</a:t>
            </a:r>
          </a:p>
          <a:p>
            <a:r>
              <a:rPr lang="ru-RU" dirty="0" smtClean="0"/>
              <a:t>Расстройства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</a:t>
            </a:r>
          </a:p>
          <a:p>
            <a:r>
              <a:rPr lang="ru-RU" dirty="0" err="1" smtClean="0"/>
              <a:t>Обсессивно-компульсивное</a:t>
            </a:r>
            <a:r>
              <a:rPr lang="ru-RU" dirty="0" smtClean="0"/>
              <a:t> расстройство и </a:t>
            </a:r>
            <a:r>
              <a:rPr lang="ru-RU" dirty="0" smtClean="0"/>
              <a:t>тревога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000240"/>
            <a:ext cx="13811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Поведение и проблемы обучения при МДД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500174"/>
            <a:ext cx="7772400" cy="4572000"/>
          </a:xfrm>
        </p:spPr>
        <p:txBody>
          <a:bodyPr/>
          <a:lstStyle/>
          <a:p>
            <a:r>
              <a:rPr lang="ru-RU" dirty="0" smtClean="0"/>
              <a:t>40% могут иметь </a:t>
            </a:r>
            <a:r>
              <a:rPr lang="ru-RU" dirty="0" smtClean="0"/>
              <a:t>расстройства обучения:</a:t>
            </a:r>
            <a:endParaRPr lang="ru-RU" dirty="0" smtClean="0"/>
          </a:p>
          <a:p>
            <a:pPr lvl="1"/>
            <a:r>
              <a:rPr lang="ru-RU" dirty="0" err="1" smtClean="0"/>
              <a:t>Дислексии</a:t>
            </a:r>
            <a:r>
              <a:rPr lang="ru-RU" dirty="0" smtClean="0"/>
              <a:t>: </a:t>
            </a:r>
            <a:r>
              <a:rPr lang="ru-RU" dirty="0" smtClean="0"/>
              <a:t>сложность </a:t>
            </a:r>
            <a:r>
              <a:rPr lang="ru-RU" dirty="0" smtClean="0"/>
              <a:t>обучения чтению</a:t>
            </a:r>
          </a:p>
          <a:p>
            <a:pPr lvl="1"/>
            <a:r>
              <a:rPr lang="ru-RU" dirty="0" err="1" smtClean="0"/>
              <a:t>Дискалькулия</a:t>
            </a:r>
            <a:r>
              <a:rPr lang="ru-RU" dirty="0" smtClean="0"/>
              <a:t>: </a:t>
            </a:r>
            <a:r>
              <a:rPr lang="ru-RU" dirty="0" smtClean="0"/>
              <a:t>сложность обучения математике</a:t>
            </a:r>
            <a:endParaRPr lang="ru-RU" dirty="0" smtClean="0"/>
          </a:p>
          <a:p>
            <a:pPr lvl="1"/>
            <a:r>
              <a:rPr lang="ru-RU" dirty="0" err="1" smtClean="0"/>
              <a:t>Дисграфия</a:t>
            </a:r>
            <a:r>
              <a:rPr lang="ru-RU" dirty="0" smtClean="0"/>
              <a:t>:  трудности </a:t>
            </a:r>
            <a:r>
              <a:rPr lang="ru-RU" dirty="0" smtClean="0"/>
              <a:t>с </a:t>
            </a:r>
            <a:r>
              <a:rPr lang="ru-RU" dirty="0" smtClean="0"/>
              <a:t>письмом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500438"/>
            <a:ext cx="3419484" cy="129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</TotalTime>
  <Words>526</Words>
  <Application>Microsoft Office PowerPoint</Application>
  <PresentationFormat>Экран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Поведение, обучение и эмоциональный контроль</vt:lpstr>
      <vt:lpstr>Обзор</vt:lpstr>
      <vt:lpstr>Адаптация к диагнозу</vt:lpstr>
      <vt:lpstr>Адаптация к диагнозу</vt:lpstr>
      <vt:lpstr>Поведение и проблемы обучения при МДД</vt:lpstr>
      <vt:lpstr>Дистрофин в мозге</vt:lpstr>
      <vt:lpstr>Нейрокогнитивные навыки</vt:lpstr>
      <vt:lpstr>Поведение и проблемы обучения при МДД</vt:lpstr>
      <vt:lpstr>Поведение и проблемы обучения при МДД</vt:lpstr>
      <vt:lpstr>Получение помощи</vt:lpstr>
      <vt:lpstr>Получение помощи</vt:lpstr>
      <vt:lpstr>Получение помощи</vt:lpstr>
      <vt:lpstr>Получение помощи</vt:lpstr>
      <vt:lpstr>Заглядывая в будущее</vt:lpstr>
      <vt:lpstr>Заглядывая в будущее</vt:lpstr>
      <vt:lpstr>Наслаждайтесь сегодня</vt:lpstr>
      <vt:lpstr>Наслаждайтесь сегодня</vt:lpstr>
      <vt:lpstr>Переведено проектом МОЙМИо: http://mymio.org Оригинал: http://www.parentprojectmd.org/site/PageServer?pagename=Connect_conference_presentations_14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Поведение, обучение и эмоциональный контроль</dc:title>
  <dc:creator>светлана</dc:creator>
  <cp:lastModifiedBy>светлана</cp:lastModifiedBy>
  <cp:revision>9</cp:revision>
  <dcterms:created xsi:type="dcterms:W3CDTF">2015-06-03T16:02:33Z</dcterms:created>
  <dcterms:modified xsi:type="dcterms:W3CDTF">2015-06-03T17:29:00Z</dcterms:modified>
</cp:coreProperties>
</file>