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9A5E4EE-DCB1-4571-BCFF-7C30EF29D2CD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1FFF25-AC97-40E1-86F7-4AD2578F31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projectmd.org/site/PageServer?pagename=Connect_conference_presentations_14" TargetMode="External"/><Relationship Id="rId2" Type="http://schemas.openxmlformats.org/officeDocument/2006/relationships/hyperlink" Target="http://mymio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Миодистрофия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обзор лечения</a:t>
            </a:r>
            <a:br>
              <a:rPr lang="ru-RU" dirty="0" smtClean="0"/>
            </a:br>
            <a:r>
              <a:rPr lang="ru-RU" dirty="0" smtClean="0"/>
              <a:t>стероиды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60838"/>
          </a:xfrm>
        </p:spPr>
        <p:txBody>
          <a:bodyPr>
            <a:normAutofit/>
          </a:bodyPr>
          <a:lstStyle/>
          <a:p>
            <a:r>
              <a:rPr lang="ru-RU" dirty="0" smtClean="0"/>
              <a:t>Бренда </a:t>
            </a:r>
            <a:r>
              <a:rPr lang="ru-RU" dirty="0" err="1" smtClean="0"/>
              <a:t>Вонг</a:t>
            </a:r>
            <a:r>
              <a:rPr lang="ru-RU" dirty="0" smtClean="0"/>
              <a:t>, доктор медицины,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иректор комплексного нервно-мышечного центра Детской больницы </a:t>
            </a:r>
            <a:r>
              <a:rPr lang="ru-RU" dirty="0" err="1" smtClean="0"/>
              <a:t>Цинциннати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26 </a:t>
            </a:r>
            <a:r>
              <a:rPr lang="ru-RU" dirty="0" smtClean="0"/>
              <a:t>июня 2014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выписывают ГКС?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Ежедневный режим:</a:t>
            </a:r>
            <a:endParaRPr lang="ru-RU" dirty="0" smtClean="0"/>
          </a:p>
          <a:p>
            <a:r>
              <a:rPr lang="ru-RU" dirty="0" err="1" smtClean="0"/>
              <a:t>Преднизолон</a:t>
            </a:r>
            <a:r>
              <a:rPr lang="ru-RU" dirty="0" smtClean="0"/>
              <a:t>: начальная доза </a:t>
            </a:r>
            <a:r>
              <a:rPr lang="ru-RU" dirty="0" smtClean="0"/>
              <a:t>0,75 мг / </a:t>
            </a:r>
            <a:r>
              <a:rPr lang="ru-RU" dirty="0" smtClean="0"/>
              <a:t>кг </a:t>
            </a:r>
            <a:r>
              <a:rPr lang="ru-RU" dirty="0" smtClean="0"/>
              <a:t>/ день</a:t>
            </a:r>
          </a:p>
          <a:p>
            <a:r>
              <a:rPr lang="ru-RU" dirty="0" err="1" smtClean="0"/>
              <a:t>Дефлазакорт</a:t>
            </a:r>
            <a:r>
              <a:rPr lang="ru-RU" dirty="0" smtClean="0"/>
              <a:t>: </a:t>
            </a:r>
            <a:r>
              <a:rPr lang="ru-RU" dirty="0" smtClean="0"/>
              <a:t>начальная доза </a:t>
            </a:r>
            <a:r>
              <a:rPr lang="ru-RU" dirty="0" smtClean="0"/>
              <a:t>0,9 мг / кг / день</a:t>
            </a:r>
          </a:p>
          <a:p>
            <a:r>
              <a:rPr lang="ru-RU" dirty="0" smtClean="0"/>
              <a:t>Подростковый возраст: </a:t>
            </a:r>
            <a:r>
              <a:rPr lang="ru-RU" dirty="0" smtClean="0"/>
              <a:t>03 - 0,6 мг / кг / день; макс 30 мг в день </a:t>
            </a:r>
            <a:r>
              <a:rPr lang="ru-RU" dirty="0" err="1" smtClean="0"/>
              <a:t>преднизолона</a:t>
            </a:r>
            <a:r>
              <a:rPr lang="ru-RU" dirty="0" smtClean="0"/>
              <a:t>; 36 </a:t>
            </a:r>
            <a:r>
              <a:rPr lang="ru-RU" dirty="0" smtClean="0"/>
              <a:t>мг  </a:t>
            </a:r>
            <a:r>
              <a:rPr lang="ru-RU" dirty="0" err="1" smtClean="0"/>
              <a:t>дефлазакорта</a:t>
            </a:r>
            <a:endParaRPr lang="ru-RU" dirty="0" smtClean="0"/>
          </a:p>
          <a:p>
            <a:r>
              <a:rPr lang="ru-RU" dirty="0" smtClean="0"/>
              <a:t>Периодические режимы:</a:t>
            </a:r>
          </a:p>
          <a:p>
            <a:r>
              <a:rPr lang="ru-RU" dirty="0" smtClean="0"/>
              <a:t>10 дней </a:t>
            </a:r>
            <a:r>
              <a:rPr lang="ru-RU" dirty="0" smtClean="0"/>
              <a:t>приема/ </a:t>
            </a:r>
            <a:r>
              <a:rPr lang="ru-RU" dirty="0" smtClean="0"/>
              <a:t>10 дней </a:t>
            </a:r>
            <a:r>
              <a:rPr lang="ru-RU" dirty="0" smtClean="0"/>
              <a:t>отдыха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10 мг / кг / неделю </a:t>
            </a:r>
            <a:r>
              <a:rPr lang="ru-RU" dirty="0" err="1" smtClean="0"/>
              <a:t>преднизон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Вопросы по дозировке:</a:t>
            </a:r>
          </a:p>
          <a:p>
            <a:pPr>
              <a:buNone/>
            </a:pPr>
            <a:r>
              <a:rPr lang="en-US" dirty="0" smtClean="0"/>
              <a:t>Griggs et al, Arch </a:t>
            </a:r>
            <a:r>
              <a:rPr lang="en-US" dirty="0" err="1" smtClean="0"/>
              <a:t>Neurol</a:t>
            </a:r>
            <a:r>
              <a:rPr lang="en-US" dirty="0" smtClean="0"/>
              <a:t> 1991 </a:t>
            </a:r>
          </a:p>
          <a:p>
            <a:pPr>
              <a:buNone/>
            </a:pPr>
            <a:r>
              <a:rPr lang="en-US" dirty="0" err="1" smtClean="0"/>
              <a:t>Biggar</a:t>
            </a:r>
            <a:r>
              <a:rPr lang="en-US" dirty="0" smtClean="0"/>
              <a:t> et al, NMD 2004 </a:t>
            </a:r>
          </a:p>
          <a:p>
            <a:pPr>
              <a:buNone/>
            </a:pPr>
            <a:r>
              <a:rPr lang="en-US" dirty="0" err="1" smtClean="0"/>
              <a:t>Ricotti</a:t>
            </a:r>
            <a:r>
              <a:rPr lang="en-US" dirty="0" smtClean="0"/>
              <a:t> et al, J </a:t>
            </a:r>
            <a:r>
              <a:rPr lang="en-US" dirty="0" err="1" smtClean="0"/>
              <a:t>Neurol</a:t>
            </a:r>
            <a:r>
              <a:rPr lang="en-US" dirty="0" smtClean="0"/>
              <a:t> </a:t>
            </a:r>
            <a:r>
              <a:rPr lang="en-US" dirty="0" err="1" smtClean="0"/>
              <a:t>Neurosurg</a:t>
            </a:r>
            <a:r>
              <a:rPr lang="en-US" dirty="0" smtClean="0"/>
              <a:t> Psychiatry 2013 </a:t>
            </a:r>
            <a:endParaRPr lang="ru-RU" dirty="0" smtClean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мы начинаем/ прекращаем ГКС?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Руководство:</a:t>
            </a:r>
          </a:p>
          <a:p>
            <a:r>
              <a:rPr lang="ru-RU" dirty="0" smtClean="0"/>
              <a:t>Начало приема- </a:t>
            </a:r>
            <a:r>
              <a:rPr lang="ru-RU" dirty="0" smtClean="0"/>
              <a:t>от 4 до 6 лет, </a:t>
            </a:r>
            <a:r>
              <a:rPr lang="ru-RU" dirty="0" smtClean="0"/>
              <a:t>открыто </a:t>
            </a:r>
            <a:r>
              <a:rPr lang="ru-RU" dirty="0" smtClean="0"/>
              <a:t>для обсуждения</a:t>
            </a:r>
          </a:p>
          <a:p>
            <a:r>
              <a:rPr lang="ru-RU" dirty="0" smtClean="0"/>
              <a:t>Остановка  </a:t>
            </a:r>
            <a:r>
              <a:rPr lang="ru-RU" dirty="0" smtClean="0"/>
              <a:t>- только тогда, когда </a:t>
            </a:r>
            <a:r>
              <a:rPr lang="ru-RU" dirty="0" smtClean="0"/>
              <a:t>ГКС </a:t>
            </a:r>
            <a:r>
              <a:rPr lang="ru-RU" dirty="0" smtClean="0"/>
              <a:t>плохо </a:t>
            </a:r>
            <a:r>
              <a:rPr lang="ru-RU" dirty="0" smtClean="0"/>
              <a:t>переносятся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Предотвращение и смягчение побочных эффектов?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Стероидофобия</a:t>
            </a:r>
            <a:r>
              <a:rPr lang="ru-RU" dirty="0" smtClean="0"/>
              <a:t>" из-за опасений побочных эффектов ГК по-прежнему </a:t>
            </a:r>
            <a:r>
              <a:rPr lang="ru-RU" dirty="0" smtClean="0"/>
              <a:t>препятствует </a:t>
            </a:r>
            <a:r>
              <a:rPr lang="ru-RU" dirty="0" smtClean="0"/>
              <a:t>оптимальному использованию ГК для лечения МДД.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Ознакомиться с потенциальными побочными эффектами и активно работать на смягчение / предотвращение их: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Увеличение веса и </a:t>
            </a:r>
            <a:r>
              <a:rPr lang="ru-RU" dirty="0" smtClean="0"/>
              <a:t>ожирение</a:t>
            </a:r>
          </a:p>
          <a:p>
            <a:pPr lvl="1"/>
            <a:r>
              <a:rPr lang="ru-RU" dirty="0" smtClean="0"/>
              <a:t> Синдром </a:t>
            </a:r>
            <a:r>
              <a:rPr lang="ru-RU" dirty="0" err="1" smtClean="0"/>
              <a:t>Кушинга</a:t>
            </a:r>
            <a:r>
              <a:rPr lang="ru-RU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Стероид-индуцированная</a:t>
            </a:r>
            <a:r>
              <a:rPr lang="ru-RU" dirty="0" smtClean="0"/>
              <a:t> </a:t>
            </a:r>
            <a:r>
              <a:rPr lang="ru-RU" dirty="0" err="1" smtClean="0"/>
              <a:t>остеопения</a:t>
            </a:r>
            <a:r>
              <a:rPr lang="ru-RU" dirty="0" smtClean="0"/>
              <a:t> и риск переломов </a:t>
            </a:r>
          </a:p>
          <a:p>
            <a:r>
              <a:rPr lang="ru-RU" dirty="0" smtClean="0"/>
              <a:t>Мониторинг следующих побочных эффектов </a:t>
            </a:r>
            <a:r>
              <a:rPr lang="ru-RU" dirty="0" smtClean="0"/>
              <a:t>для необходимости вмешательства: </a:t>
            </a:r>
            <a:endParaRPr lang="ru-RU" dirty="0" smtClean="0"/>
          </a:p>
          <a:p>
            <a:pPr lvl="1"/>
            <a:r>
              <a:rPr lang="ru-RU" dirty="0" smtClean="0"/>
              <a:t>Подавление </a:t>
            </a:r>
            <a:r>
              <a:rPr lang="ru-RU" dirty="0" smtClean="0"/>
              <a:t>роста 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Задержка полового созревания </a:t>
            </a:r>
            <a:endParaRPr lang="ru-RU" dirty="0" smtClean="0"/>
          </a:p>
          <a:p>
            <a:pPr lvl="1"/>
            <a:r>
              <a:rPr lang="ru-RU" dirty="0" smtClean="0"/>
              <a:t> Изменения </a:t>
            </a:r>
            <a:r>
              <a:rPr lang="ru-RU" dirty="0" smtClean="0"/>
              <a:t>поведения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Катаракта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Междисциплинарный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Координация помощи пациенту с помощью многоуровневой системы для  долгосрочной </a:t>
            </a:r>
            <a:r>
              <a:rPr lang="ru-RU" dirty="0" smtClean="0"/>
              <a:t>терапии </a:t>
            </a:r>
            <a:r>
              <a:rPr lang="ru-RU" dirty="0" smtClean="0"/>
              <a:t>ГКС для   достижения </a:t>
            </a:r>
            <a:r>
              <a:rPr lang="ru-RU" dirty="0" smtClean="0"/>
              <a:t>максимальной </a:t>
            </a:r>
            <a:r>
              <a:rPr lang="ru-RU" dirty="0" smtClean="0"/>
              <a:t>выгоды с минимальными побочными эффектами.</a:t>
            </a:r>
            <a:endParaRPr lang="ru-RU" dirty="0" smtClean="0"/>
          </a:p>
          <a:p>
            <a:r>
              <a:rPr lang="ru-RU" dirty="0" smtClean="0"/>
              <a:t>Клинический фенотип </a:t>
            </a:r>
            <a:r>
              <a:rPr lang="ru-RU" dirty="0" smtClean="0"/>
              <a:t>МДД </a:t>
            </a:r>
            <a:r>
              <a:rPr lang="ru-RU" dirty="0" smtClean="0"/>
              <a:t>подтвержден тестированием </a:t>
            </a:r>
            <a:r>
              <a:rPr lang="ru-RU" dirty="0" smtClean="0"/>
              <a:t>ДНК </a:t>
            </a:r>
            <a:r>
              <a:rPr lang="ru-RU" dirty="0" smtClean="0"/>
              <a:t>или биопсией </a:t>
            </a:r>
            <a:r>
              <a:rPr lang="ru-RU" dirty="0" smtClean="0"/>
              <a:t>мышц</a:t>
            </a:r>
          </a:p>
          <a:p>
            <a:r>
              <a:rPr lang="ru-RU" dirty="0" smtClean="0"/>
              <a:t>Соответствует </a:t>
            </a:r>
            <a:r>
              <a:rPr lang="ru-RU" dirty="0" smtClean="0"/>
              <a:t>клинике при  </a:t>
            </a:r>
            <a:r>
              <a:rPr lang="ru-RU" dirty="0" smtClean="0"/>
              <a:t>последующих </a:t>
            </a:r>
            <a:r>
              <a:rPr lang="ru-RU" dirty="0" smtClean="0"/>
              <a:t>посещениях </a:t>
            </a:r>
            <a:r>
              <a:rPr lang="ru-RU" dirty="0" smtClean="0"/>
              <a:t>и </a:t>
            </a:r>
            <a:r>
              <a:rPr lang="ru-RU" dirty="0" smtClean="0"/>
              <a:t>ГКС </a:t>
            </a:r>
            <a:r>
              <a:rPr lang="ru-RU" dirty="0" smtClean="0"/>
              <a:t>терапии</a:t>
            </a:r>
          </a:p>
          <a:p>
            <a:r>
              <a:rPr lang="ru-RU" dirty="0" smtClean="0"/>
              <a:t>Длительное ежедневное использование ГК и наблюдения (первый визит ≥5 лет</a:t>
            </a:r>
          </a:p>
          <a:p>
            <a:r>
              <a:rPr lang="ru-RU" dirty="0" smtClean="0"/>
              <a:t>назад)</a:t>
            </a:r>
          </a:p>
          <a:p>
            <a:r>
              <a:rPr lang="ru-RU" dirty="0" smtClean="0"/>
              <a:t>Возраст при первом посещении ≤ 7 лет</a:t>
            </a:r>
          </a:p>
          <a:p>
            <a:r>
              <a:rPr lang="ru-RU" dirty="0" smtClean="0"/>
              <a:t>Медицинские вмешательства включают в себя: витамин </a:t>
            </a:r>
            <a:r>
              <a:rPr lang="ru-RU" dirty="0" smtClean="0"/>
              <a:t>D, </a:t>
            </a:r>
            <a:r>
              <a:rPr lang="ru-RU" dirty="0" err="1" smtClean="0"/>
              <a:t>бисфосфонаты</a:t>
            </a:r>
            <a:r>
              <a:rPr lang="ru-RU" dirty="0" smtClean="0"/>
              <a:t>, </a:t>
            </a:r>
            <a:r>
              <a:rPr lang="ru-RU" dirty="0" err="1" smtClean="0"/>
              <a:t>метформин</a:t>
            </a:r>
            <a:r>
              <a:rPr lang="ru-RU" dirty="0" smtClean="0"/>
              <a:t>, гормон  роста, тестостерона</a:t>
            </a:r>
            <a:r>
              <a:rPr lang="ru-RU" dirty="0" smtClean="0"/>
              <a:t>, как указано </a:t>
            </a:r>
            <a:r>
              <a:rPr lang="ru-RU" dirty="0" smtClean="0"/>
              <a:t>по необходимости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Моторные функции в возрастных группах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2865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Данные исследования естественного течения заболевания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7143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Легочная функция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6858048" cy="31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Функция сердца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Нормальные показатели веса и роста в 5 лет при приеме </a:t>
            </a:r>
            <a:r>
              <a:rPr lang="ru-RU" sz="2800" dirty="0" err="1" smtClean="0"/>
              <a:t>дефлазакорта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46434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 и рост при ежедневном приеме </a:t>
            </a:r>
            <a:r>
              <a:rPr lang="ru-RU" dirty="0" err="1" smtClean="0"/>
              <a:t>гкс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429552" cy="32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60379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- Что такое стероиды7</a:t>
            </a:r>
            <a:br>
              <a:rPr lang="ru-RU" sz="3100" dirty="0" smtClean="0"/>
            </a:br>
            <a:r>
              <a:rPr lang="ru-RU" sz="3100" dirty="0" smtClean="0"/>
              <a:t>- Какие стероиды относят к </a:t>
            </a:r>
            <a:r>
              <a:rPr lang="ru-RU" sz="3100" dirty="0" err="1" smtClean="0"/>
              <a:t>глюкокортикоидам</a:t>
            </a:r>
            <a:r>
              <a:rPr lang="ru-RU" sz="3100" dirty="0" smtClean="0"/>
              <a:t>?</a:t>
            </a:r>
            <a:br>
              <a:rPr lang="ru-RU" sz="3100" dirty="0" smtClean="0"/>
            </a:br>
            <a:r>
              <a:rPr lang="ru-RU" sz="3100" dirty="0" smtClean="0"/>
              <a:t>- Почему мы их используем?</a:t>
            </a:r>
            <a:br>
              <a:rPr lang="ru-RU" sz="3100" dirty="0" smtClean="0"/>
            </a:br>
            <a:r>
              <a:rPr lang="ru-RU" sz="3100" dirty="0" smtClean="0"/>
              <a:t>- Как они работают при </a:t>
            </a:r>
            <a:r>
              <a:rPr lang="ru-RU" sz="3100" dirty="0" err="1" smtClean="0"/>
              <a:t>миодистрофии</a:t>
            </a:r>
            <a:r>
              <a:rPr lang="ru-RU" sz="3100" dirty="0" smtClean="0"/>
              <a:t> </a:t>
            </a:r>
            <a:r>
              <a:rPr lang="ru-RU" sz="3100" dirty="0" err="1" smtClean="0"/>
              <a:t>дюшенна</a:t>
            </a:r>
            <a:r>
              <a:rPr lang="ru-RU" sz="3100" dirty="0" smtClean="0"/>
              <a:t>?</a:t>
            </a:r>
            <a:br>
              <a:rPr lang="ru-RU" sz="3100" dirty="0" smtClean="0"/>
            </a:br>
            <a:r>
              <a:rPr lang="ru-RU" sz="3100" dirty="0" smtClean="0"/>
              <a:t>- Как их выписывают?</a:t>
            </a:r>
            <a:br>
              <a:rPr lang="ru-RU" sz="3100" dirty="0" smtClean="0"/>
            </a:br>
            <a:r>
              <a:rPr lang="ru-RU" sz="3100" dirty="0" smtClean="0"/>
              <a:t>- Почему мы начинаем/прекращаем стероиды?</a:t>
            </a:r>
            <a:br>
              <a:rPr lang="ru-RU" sz="3100" dirty="0" smtClean="0"/>
            </a:br>
            <a:r>
              <a:rPr lang="ru-RU" sz="3100" dirty="0" smtClean="0"/>
              <a:t>- Как мы предотвращаем/</a:t>
            </a:r>
            <a:r>
              <a:rPr lang="ru-RU" sz="3100" dirty="0" err="1" smtClean="0"/>
              <a:t>мониторируем</a:t>
            </a:r>
            <a:r>
              <a:rPr lang="ru-RU" sz="3100" dirty="0" smtClean="0"/>
              <a:t> побочные эффекты?</a:t>
            </a:r>
            <a:br>
              <a:rPr lang="ru-RU" sz="3100" dirty="0" smtClean="0"/>
            </a:br>
            <a:r>
              <a:rPr lang="ru-RU" sz="3100" dirty="0" smtClean="0"/>
              <a:t>- Междисциплинарный подход.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Чрезмерное увеличение веса </a:t>
            </a:r>
            <a:r>
              <a:rPr lang="ru-RU" sz="2800" dirty="0" smtClean="0"/>
              <a:t>при ежедневном приеме </a:t>
            </a:r>
            <a:r>
              <a:rPr lang="ru-RU" sz="2800" dirty="0" err="1" smtClean="0"/>
              <a:t>дефлазакорта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36957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Подавление роста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Побочные эффекты 5 лет терапии ГКС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олнота лица </a:t>
            </a:r>
            <a:r>
              <a:rPr lang="ru-RU" dirty="0" smtClean="0"/>
              <a:t>не проблема для </a:t>
            </a:r>
            <a:r>
              <a:rPr lang="ru-RU" dirty="0" smtClean="0"/>
              <a:t>половины наших пациентов при  ежедневном приеме ГКС при  </a:t>
            </a:r>
            <a:r>
              <a:rPr lang="ru-RU" dirty="0" smtClean="0"/>
              <a:t>средней </a:t>
            </a:r>
            <a:r>
              <a:rPr lang="ru-RU" dirty="0" smtClean="0"/>
              <a:t>продолжительности 4,8 </a:t>
            </a:r>
            <a:r>
              <a:rPr lang="ru-RU" dirty="0" smtClean="0"/>
              <a:t>лет. Только </a:t>
            </a:r>
            <a:r>
              <a:rPr lang="ru-RU" dirty="0" smtClean="0"/>
              <a:t>у 3 </a:t>
            </a:r>
            <a:r>
              <a:rPr lang="ru-RU" dirty="0" smtClean="0"/>
              <a:t>из 110 мальчиков (т.е. 2,7</a:t>
            </a:r>
            <a:r>
              <a:rPr lang="ru-RU" dirty="0" smtClean="0"/>
              <a:t>%) был синдром  </a:t>
            </a:r>
            <a:r>
              <a:rPr lang="ru-RU" dirty="0" err="1" smtClean="0"/>
              <a:t>Кушинга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11,1% (то есть, 10 из 90) из мальчиков </a:t>
            </a:r>
            <a:r>
              <a:rPr lang="ru-RU" dirty="0" smtClean="0"/>
              <a:t>имели бессимптомную катаракту.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Мальчики на долгосрочной </a:t>
            </a:r>
            <a:r>
              <a:rPr lang="ru-RU" dirty="0" smtClean="0"/>
              <a:t>терапии </a:t>
            </a:r>
            <a:r>
              <a:rPr lang="ru-RU" dirty="0" smtClean="0"/>
              <a:t>имели низкую BMD (</a:t>
            </a:r>
            <a:r>
              <a:rPr lang="ru-RU" dirty="0" smtClean="0"/>
              <a:t>28% поясничного </a:t>
            </a:r>
            <a:r>
              <a:rPr lang="ru-RU" dirty="0" smtClean="0"/>
              <a:t>отдела позвоночника, 42% дистальной части бедренной кости). 35% </a:t>
            </a:r>
            <a:r>
              <a:rPr lang="ru-RU" dirty="0" smtClean="0"/>
              <a:t>имели бессимптомную компрессионную деформацию позвоночника </a:t>
            </a:r>
            <a:r>
              <a:rPr lang="ru-RU" dirty="0" smtClean="0"/>
              <a:t>на </a:t>
            </a:r>
            <a:r>
              <a:rPr lang="ru-RU" dirty="0" smtClean="0"/>
              <a:t>рентгене, </a:t>
            </a:r>
            <a:r>
              <a:rPr lang="ru-RU" dirty="0" smtClean="0"/>
              <a:t>и </a:t>
            </a:r>
            <a:r>
              <a:rPr lang="ru-RU" dirty="0" smtClean="0"/>
              <a:t>у 19</a:t>
            </a:r>
            <a:r>
              <a:rPr lang="ru-RU" dirty="0" smtClean="0"/>
              <a:t>% были </a:t>
            </a:r>
            <a:r>
              <a:rPr lang="ru-RU" dirty="0" smtClean="0"/>
              <a:t>переломы длинных трубчатых костей.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Кровяное давление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63579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Ежедневнфй</a:t>
            </a:r>
            <a:r>
              <a:rPr lang="ru-RU" dirty="0" smtClean="0"/>
              <a:t> прием </a:t>
            </a:r>
            <a:r>
              <a:rPr lang="ru-RU" dirty="0" err="1" smtClean="0"/>
              <a:t>дефлазакорта</a:t>
            </a:r>
            <a:r>
              <a:rPr lang="ru-RU" dirty="0" smtClean="0"/>
              <a:t> 21 год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75724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/>
          <a:lstStyle/>
          <a:p>
            <a:r>
              <a:rPr lang="ru-RU" dirty="0" smtClean="0"/>
              <a:t>Переведено проектом </a:t>
            </a:r>
            <a:r>
              <a:rPr lang="ru-RU" dirty="0" err="1" smtClean="0"/>
              <a:t>МОЙМИо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http://mymio.org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Оригинал: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http://www.parentprojectmd.org/site/PageServer?pagename=Connect_conference_presentations_14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стероиды?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Стероиды- тип  органических соединений, которые </a:t>
            </a:r>
            <a:r>
              <a:rPr lang="ru-RU" dirty="0" smtClean="0"/>
              <a:t>содержит </a:t>
            </a:r>
            <a:r>
              <a:rPr lang="ru-RU" dirty="0" smtClean="0"/>
              <a:t>характерно расположенные</a:t>
            </a:r>
            <a:r>
              <a:rPr lang="ru-RU" dirty="0" smtClean="0"/>
              <a:t>  </a:t>
            </a:r>
            <a:r>
              <a:rPr lang="ru-RU" dirty="0" smtClean="0"/>
              <a:t> четыре кольца </a:t>
            </a:r>
            <a:r>
              <a:rPr lang="ru-RU" dirty="0" err="1" smtClean="0"/>
              <a:t>циклоалкана</a:t>
            </a:r>
            <a:r>
              <a:rPr lang="ru-RU" dirty="0" smtClean="0"/>
              <a:t>, </a:t>
            </a:r>
            <a:r>
              <a:rPr lang="ru-RU" dirty="0" err="1" smtClean="0"/>
              <a:t>соединеные</a:t>
            </a:r>
            <a:r>
              <a:rPr lang="ru-RU" dirty="0" smtClean="0"/>
              <a:t> друг </a:t>
            </a:r>
            <a:r>
              <a:rPr lang="ru-RU" dirty="0" smtClean="0"/>
              <a:t>с другом. (</a:t>
            </a:r>
            <a:r>
              <a:rPr lang="ru-RU" dirty="0" err="1" smtClean="0"/>
              <a:t>Википедия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Классы </a:t>
            </a:r>
            <a:r>
              <a:rPr lang="ru-RU" dirty="0" smtClean="0"/>
              <a:t>стероидов:</a:t>
            </a:r>
          </a:p>
          <a:p>
            <a:pPr lvl="1"/>
            <a:r>
              <a:rPr lang="ru-RU" dirty="0" err="1" smtClean="0"/>
              <a:t>Прогестагены</a:t>
            </a:r>
            <a:r>
              <a:rPr lang="ru-RU" dirty="0" smtClean="0"/>
              <a:t>:</a:t>
            </a:r>
          </a:p>
          <a:p>
            <a:pPr lvl="2"/>
            <a:r>
              <a:rPr lang="ru-RU" dirty="0" smtClean="0"/>
              <a:t>Прогестерон</a:t>
            </a:r>
            <a:r>
              <a:rPr lang="ru-RU" dirty="0" smtClean="0"/>
              <a:t>, который регулирует циклические изменения в </a:t>
            </a:r>
            <a:r>
              <a:rPr lang="ru-RU" dirty="0" smtClean="0"/>
              <a:t>эндометрии матки</a:t>
            </a:r>
            <a:r>
              <a:rPr lang="ru-RU" dirty="0" smtClean="0"/>
              <a:t>, и </a:t>
            </a:r>
            <a:r>
              <a:rPr lang="ru-RU" dirty="0" smtClean="0"/>
              <a:t>поддержание беременности</a:t>
            </a:r>
            <a:endParaRPr lang="ru-RU" dirty="0" smtClean="0"/>
          </a:p>
          <a:p>
            <a:pPr lvl="1"/>
            <a:r>
              <a:rPr lang="ru-RU" dirty="0" smtClean="0"/>
              <a:t>Кортикостероиды </a:t>
            </a:r>
            <a:r>
              <a:rPr lang="ru-RU" dirty="0" smtClean="0"/>
              <a:t>(</a:t>
            </a:r>
            <a:r>
              <a:rPr lang="ru-RU" dirty="0" err="1" smtClean="0"/>
              <a:t>Кортикоиды</a:t>
            </a:r>
            <a:r>
              <a:rPr lang="ru-RU" dirty="0" smtClean="0"/>
              <a:t>):</a:t>
            </a:r>
          </a:p>
          <a:p>
            <a:pPr lvl="2"/>
            <a:r>
              <a:rPr lang="ru-RU" dirty="0" smtClean="0"/>
              <a:t>Альдостерон(</a:t>
            </a:r>
            <a:r>
              <a:rPr lang="ru-RU" dirty="0" err="1" smtClean="0"/>
              <a:t>Минералокортикоиды</a:t>
            </a:r>
            <a:r>
              <a:rPr lang="ru-RU" dirty="0" smtClean="0"/>
              <a:t>) </a:t>
            </a:r>
            <a:r>
              <a:rPr lang="ru-RU" dirty="0" smtClean="0"/>
              <a:t>способствует </a:t>
            </a:r>
            <a:r>
              <a:rPr lang="ru-RU" dirty="0" smtClean="0"/>
              <a:t>регуляции кровяного давления</a:t>
            </a:r>
            <a:endParaRPr lang="ru-RU" dirty="0" smtClean="0"/>
          </a:p>
          <a:p>
            <a:pPr lvl="2"/>
            <a:r>
              <a:rPr lang="ru-RU" dirty="0" smtClean="0"/>
              <a:t>Кортизол </a:t>
            </a:r>
            <a:r>
              <a:rPr lang="ru-RU" dirty="0" smtClean="0"/>
              <a:t>(</a:t>
            </a:r>
            <a:r>
              <a:rPr lang="ru-RU" dirty="0" err="1" smtClean="0"/>
              <a:t>глюкокортикоиды</a:t>
            </a:r>
            <a:r>
              <a:rPr lang="ru-RU" dirty="0" smtClean="0"/>
              <a:t>) </a:t>
            </a:r>
            <a:r>
              <a:rPr lang="ru-RU" dirty="0" smtClean="0"/>
              <a:t>действует </a:t>
            </a:r>
            <a:r>
              <a:rPr lang="ru-RU" dirty="0" smtClean="0"/>
              <a:t>как иммунодепрессант</a:t>
            </a:r>
            <a:endParaRPr lang="ru-RU" dirty="0" smtClean="0"/>
          </a:p>
          <a:p>
            <a:pPr lvl="1"/>
            <a:r>
              <a:rPr lang="ru-RU" dirty="0" smtClean="0"/>
              <a:t>Андрогены</a:t>
            </a:r>
            <a:r>
              <a:rPr lang="ru-RU" dirty="0" smtClean="0"/>
              <a:t>:</a:t>
            </a:r>
          </a:p>
          <a:p>
            <a:pPr lvl="2"/>
            <a:r>
              <a:rPr lang="ru-RU" dirty="0" smtClean="0"/>
              <a:t>Тестостерон</a:t>
            </a:r>
            <a:r>
              <a:rPr lang="ru-RU" dirty="0" smtClean="0"/>
              <a:t>, который вносит свой вклад в развитие и </a:t>
            </a:r>
            <a:r>
              <a:rPr lang="ru-RU" dirty="0" smtClean="0"/>
              <a:t>поддержание мужских </a:t>
            </a:r>
            <a:r>
              <a:rPr lang="ru-RU" dirty="0" smtClean="0"/>
              <a:t>вторичных половых признаков</a:t>
            </a:r>
          </a:p>
          <a:p>
            <a:pPr lvl="1"/>
            <a:r>
              <a:rPr lang="ru-RU" dirty="0" smtClean="0"/>
              <a:t>Эстрогены</a:t>
            </a:r>
            <a:r>
              <a:rPr lang="ru-RU" dirty="0" smtClean="0"/>
              <a:t>:</a:t>
            </a:r>
          </a:p>
          <a:p>
            <a:pPr lvl="2"/>
            <a:r>
              <a:rPr lang="ru-RU" dirty="0" smtClean="0"/>
              <a:t>Эстроген</a:t>
            </a:r>
            <a:r>
              <a:rPr lang="ru-RU" dirty="0" smtClean="0"/>
              <a:t>, который способствует развитию и </a:t>
            </a:r>
            <a:r>
              <a:rPr lang="ru-RU" dirty="0" smtClean="0"/>
              <a:t>поддержанию женских вторичных половых признаков</a:t>
            </a:r>
            <a:endParaRPr lang="ru-RU" dirty="0" smtClean="0"/>
          </a:p>
          <a:p>
            <a:r>
              <a:rPr lang="ru-RU" dirty="0" smtClean="0"/>
              <a:t>Кортикостероиды </a:t>
            </a:r>
            <a:r>
              <a:rPr lang="ru-RU" dirty="0" smtClean="0"/>
              <a:t>производятся в коре надпочечников.</a:t>
            </a:r>
            <a:endParaRPr lang="ru-RU" dirty="0"/>
          </a:p>
        </p:txBody>
      </p:sp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</a:t>
            </a:r>
            <a:r>
              <a:rPr lang="ru-RU" sz="2400" dirty="0" err="1" smtClean="0"/>
              <a:t>глюкокортикостероиды</a:t>
            </a:r>
            <a:r>
              <a:rPr lang="ru-RU" sz="2400" dirty="0" smtClean="0"/>
              <a:t> применяются при </a:t>
            </a:r>
            <a:r>
              <a:rPr lang="ru-RU" sz="2400" dirty="0" err="1" smtClean="0"/>
              <a:t>миодистрофии</a:t>
            </a:r>
            <a:r>
              <a:rPr lang="ru-RU" sz="2400" dirty="0" smtClean="0"/>
              <a:t> </a:t>
            </a:r>
            <a:r>
              <a:rPr lang="ru-RU" sz="2400" dirty="0" err="1" smtClean="0"/>
              <a:t>дюшенна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Преднизолон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Дефлазакорт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Оксазолиновое</a:t>
            </a:r>
            <a:r>
              <a:rPr lang="ru-RU" dirty="0" smtClean="0"/>
              <a:t> производное </a:t>
            </a:r>
            <a:r>
              <a:rPr lang="ru-RU" dirty="0" err="1" smtClean="0"/>
              <a:t>преднизолона</a:t>
            </a:r>
            <a:r>
              <a:rPr lang="ru-RU" dirty="0" smtClean="0"/>
              <a:t> </a:t>
            </a:r>
            <a:r>
              <a:rPr lang="ru-RU" dirty="0" smtClean="0"/>
              <a:t>0,75 </a:t>
            </a:r>
            <a:r>
              <a:rPr lang="ru-RU" dirty="0" smtClean="0"/>
              <a:t>мг / кг / </a:t>
            </a:r>
            <a:r>
              <a:rPr lang="ru-RU" dirty="0" smtClean="0"/>
              <a:t>день</a:t>
            </a:r>
          </a:p>
          <a:p>
            <a:pPr lvl="1"/>
            <a:r>
              <a:rPr lang="ru-RU" dirty="0" err="1" smtClean="0"/>
              <a:t>Меньще</a:t>
            </a:r>
            <a:r>
              <a:rPr lang="ru-RU" dirty="0" smtClean="0"/>
              <a:t> побочных эффектов</a:t>
            </a:r>
            <a:endParaRPr lang="ru-RU" dirty="0" smtClean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Почему мы используем </a:t>
            </a:r>
            <a:r>
              <a:rPr lang="ru-RU" sz="2800" dirty="0" err="1" smtClean="0"/>
              <a:t>глюкокортикостероиды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миодистрофии</a:t>
            </a:r>
            <a:r>
              <a:rPr lang="ru-RU" sz="2800" dirty="0" smtClean="0"/>
              <a:t> </a:t>
            </a:r>
            <a:r>
              <a:rPr lang="ru-RU" sz="2800" dirty="0" err="1" smtClean="0"/>
              <a:t>Дюшенна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r>
              <a:rPr lang="ru-RU" dirty="0" smtClean="0"/>
              <a:t>: </a:t>
            </a:r>
            <a:r>
              <a:rPr lang="ru-RU" dirty="0" smtClean="0"/>
              <a:t>основа </a:t>
            </a:r>
            <a:r>
              <a:rPr lang="ru-RU" dirty="0" smtClean="0"/>
              <a:t>стандарта медицинской помощи для </a:t>
            </a:r>
            <a:r>
              <a:rPr lang="ru-RU" dirty="0" smtClean="0"/>
              <a:t>лечения МДД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73581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3911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53816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Другая выгода от приема ГКС при </a:t>
            </a:r>
            <a:r>
              <a:rPr lang="ru-RU" dirty="0" err="1" smtClean="0"/>
              <a:t>миодистрофии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Легочная функция: Улучшение легочной функции (ФЖЕЛ </a:t>
            </a:r>
            <a:r>
              <a:rPr lang="ru-RU" dirty="0" smtClean="0"/>
              <a:t>47% против </a:t>
            </a:r>
            <a:r>
              <a:rPr lang="ru-RU" dirty="0" smtClean="0"/>
              <a:t>88% </a:t>
            </a:r>
            <a:r>
              <a:rPr lang="ru-RU" dirty="0" smtClean="0"/>
              <a:t>у 15 летних, </a:t>
            </a:r>
            <a:r>
              <a:rPr lang="ru-RU" dirty="0" err="1" smtClean="0"/>
              <a:t>Биггер</a:t>
            </a:r>
            <a:r>
              <a:rPr lang="ru-RU" dirty="0" smtClean="0"/>
              <a:t> </a:t>
            </a:r>
            <a:r>
              <a:rPr lang="ru-RU" dirty="0" err="1" smtClean="0"/>
              <a:t>др</a:t>
            </a:r>
            <a:r>
              <a:rPr lang="ru-RU" dirty="0" smtClean="0"/>
              <a:t> НПРО 2006 года</a:t>
            </a:r>
            <a:r>
              <a:rPr lang="ru-RU" dirty="0" smtClean="0"/>
              <a:t>); </a:t>
            </a:r>
            <a:r>
              <a:rPr lang="ru-RU" dirty="0" err="1" smtClean="0"/>
              <a:t>Моксли</a:t>
            </a:r>
            <a:r>
              <a:rPr lang="ru-RU" dirty="0" smtClean="0"/>
              <a:t> и др. Детская неврология. </a:t>
            </a:r>
          </a:p>
          <a:p>
            <a:r>
              <a:rPr lang="ru-RU" dirty="0" smtClean="0"/>
              <a:t>Сердечная </a:t>
            </a:r>
            <a:r>
              <a:rPr lang="ru-RU" dirty="0" smtClean="0"/>
              <a:t>функция</a:t>
            </a:r>
            <a:r>
              <a:rPr lang="ru-RU" dirty="0" smtClean="0"/>
              <a:t>: </a:t>
            </a:r>
            <a:r>
              <a:rPr lang="ru-RU" dirty="0" err="1" smtClean="0"/>
              <a:t>Силверсайд</a:t>
            </a:r>
            <a:r>
              <a:rPr lang="ru-RU" dirty="0" smtClean="0"/>
              <a:t> и др. Американский журнал кардиологии</a:t>
            </a:r>
            <a:r>
              <a:rPr lang="en-US" dirty="0" smtClean="0"/>
              <a:t> </a:t>
            </a:r>
            <a:r>
              <a:rPr lang="en-US" dirty="0" smtClean="0"/>
              <a:t>2003 </a:t>
            </a:r>
            <a:r>
              <a:rPr lang="ru-RU" dirty="0" smtClean="0"/>
              <a:t>год; </a:t>
            </a:r>
            <a:r>
              <a:rPr lang="ru-RU" dirty="0" err="1" smtClean="0"/>
              <a:t>Маркхэм</a:t>
            </a:r>
            <a:r>
              <a:rPr lang="ru-RU" dirty="0" smtClean="0"/>
              <a:t> и  </a:t>
            </a:r>
            <a:r>
              <a:rPr lang="ru-RU" dirty="0" err="1" smtClean="0"/>
              <a:t>др</a:t>
            </a:r>
            <a:r>
              <a:rPr lang="ru-RU" dirty="0" smtClean="0"/>
              <a:t>  Детская кардиология </a:t>
            </a:r>
            <a:r>
              <a:rPr lang="en-US" dirty="0" smtClean="0"/>
              <a:t>2005 </a:t>
            </a:r>
            <a:r>
              <a:rPr lang="ru-RU" dirty="0" smtClean="0"/>
              <a:t>НПРО 2008 </a:t>
            </a:r>
            <a:r>
              <a:rPr lang="ru-RU" dirty="0" smtClean="0"/>
              <a:t>года. </a:t>
            </a:r>
          </a:p>
          <a:p>
            <a:r>
              <a:rPr lang="ru-RU" dirty="0" smtClean="0"/>
              <a:t>Позвоночник</a:t>
            </a:r>
            <a:r>
              <a:rPr lang="ru-RU" dirty="0" smtClean="0"/>
              <a:t>: 10% </a:t>
            </a:r>
            <a:r>
              <a:rPr lang="ru-RU" dirty="0" smtClean="0"/>
              <a:t>искривление &gt; </a:t>
            </a:r>
            <a:r>
              <a:rPr lang="ru-RU" dirty="0" smtClean="0"/>
              <a:t>20 град (против 90% без лечения ГК) </a:t>
            </a:r>
            <a:r>
              <a:rPr lang="ru-RU" dirty="0" smtClean="0"/>
              <a:t>в возрасте </a:t>
            </a:r>
            <a:r>
              <a:rPr lang="ru-RU" dirty="0" smtClean="0"/>
              <a:t>18 (</a:t>
            </a:r>
            <a:r>
              <a:rPr lang="ru-RU" dirty="0" err="1" smtClean="0"/>
              <a:t>Биггер</a:t>
            </a:r>
            <a:r>
              <a:rPr lang="ru-RU" dirty="0" smtClean="0"/>
              <a:t> </a:t>
            </a:r>
            <a:r>
              <a:rPr lang="ru-RU" dirty="0" err="1" smtClean="0"/>
              <a:t>др</a:t>
            </a:r>
            <a:r>
              <a:rPr lang="ru-RU" dirty="0" smtClean="0"/>
              <a:t> НПРО 2006); </a:t>
            </a:r>
            <a:r>
              <a:rPr lang="ru-RU" dirty="0" err="1" smtClean="0"/>
              <a:t>Хоуд</a:t>
            </a:r>
            <a:r>
              <a:rPr lang="ru-RU" dirty="0" smtClean="0"/>
              <a:t> и др. Детская неврология </a:t>
            </a:r>
            <a:r>
              <a:rPr lang="en-US" dirty="0" smtClean="0"/>
              <a:t> </a:t>
            </a:r>
            <a:r>
              <a:rPr lang="en-US" dirty="0" smtClean="0"/>
              <a:t>2008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работают ГКС при </a:t>
            </a:r>
            <a:r>
              <a:rPr lang="ru-RU" dirty="0" err="1" smtClean="0"/>
              <a:t>миодистрофии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д</a:t>
            </a:r>
            <a:r>
              <a:rPr lang="ru-RU" dirty="0" err="1" smtClean="0"/>
              <a:t>истрофинопатия</a:t>
            </a:r>
            <a:r>
              <a:rPr lang="ru-RU" dirty="0" smtClean="0"/>
              <a:t>           </a:t>
            </a:r>
            <a:r>
              <a:rPr lang="ru-RU" dirty="0" err="1" smtClean="0"/>
              <a:t>мембранопатия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стабилизация мембран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увеличение притока кальция</a:t>
            </a:r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одавление притока кальция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воспаление, повреждение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и смерть клеток</a:t>
            </a:r>
          </a:p>
          <a:p>
            <a:pPr>
              <a:buNone/>
            </a:pPr>
            <a:r>
              <a:rPr lang="ru-RU" dirty="0" smtClean="0"/>
              <a:t>			</a:t>
            </a:r>
            <a:r>
              <a:rPr lang="ru-RU" dirty="0" err="1" smtClean="0"/>
              <a:t>иммуносупрессия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фиброз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500430" y="1857364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29256" y="2071678"/>
            <a:ext cx="7143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00694" y="3000372"/>
            <a:ext cx="7143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00694" y="4429132"/>
            <a:ext cx="21431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606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Миодистрофия дюшенна обзор лечения стероиды</vt:lpstr>
      <vt:lpstr>- Что такое стероиды7 - Какие стероиды относят к глюкокортикоидам? - Почему мы их используем? - Как они работают при миодистрофии дюшенна? - Как их выписывают? - Почему мы начинаем/прекращаем стероиды? - Как мы предотвращаем/мониторируем побочные эффекты? - Междисциплинарный подход. </vt:lpstr>
      <vt:lpstr>Что такое стероиды?</vt:lpstr>
      <vt:lpstr>Какие глюкокортикостероиды применяются при миодистрофии дюшенна?</vt:lpstr>
      <vt:lpstr>Почему мы используем глюкокортикостероиды при миодистрофии Дюшенна?</vt:lpstr>
      <vt:lpstr>Слайд 6</vt:lpstr>
      <vt:lpstr>Слайд 7</vt:lpstr>
      <vt:lpstr>Другая выгода от приема ГКС при миодистрофии Дюшенна.</vt:lpstr>
      <vt:lpstr>Как работают ГКС при миодистрофии дюшенна?</vt:lpstr>
      <vt:lpstr>Как выписывают ГКС?</vt:lpstr>
      <vt:lpstr>Когда мы начинаем/ прекращаем ГКС?</vt:lpstr>
      <vt:lpstr>Предотвращение и смягчение побочных эффектов?</vt:lpstr>
      <vt:lpstr>Междисциплинарный подход</vt:lpstr>
      <vt:lpstr>Моторные функции в возрастных группах</vt:lpstr>
      <vt:lpstr>Данные исследования естественного течения заболевания</vt:lpstr>
      <vt:lpstr>Легочная функция</vt:lpstr>
      <vt:lpstr>Функция сердца</vt:lpstr>
      <vt:lpstr>Нормальные показатели веса и роста в 5 лет при приеме дефлазакорта</vt:lpstr>
      <vt:lpstr>Вес и рост при ежедневном приеме гкс</vt:lpstr>
      <vt:lpstr>Чрезмерное увеличение веса при ежедневном приеме дефлазакорта</vt:lpstr>
      <vt:lpstr>Подавление роста</vt:lpstr>
      <vt:lpstr>Побочные эффекты 5 лет терапии ГКС</vt:lpstr>
      <vt:lpstr>Кровяное давление</vt:lpstr>
      <vt:lpstr>Ежедневнфй прием дефлазакорта 21 год</vt:lpstr>
      <vt:lpstr>Переведено проектом МОЙМИо: http://mymio.org Оригинал: http://www.parentprojectmd.org/site/PageServer?pagename=Connect_conference_presentations_14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Миодистрофия дюшенна обзор лечения стероиды</dc:title>
  <dc:creator>светлана</dc:creator>
  <cp:lastModifiedBy>светлана</cp:lastModifiedBy>
  <cp:revision>12</cp:revision>
  <dcterms:created xsi:type="dcterms:W3CDTF">2015-06-06T16:07:17Z</dcterms:created>
  <dcterms:modified xsi:type="dcterms:W3CDTF">2015-06-06T18:01:47Z</dcterms:modified>
</cp:coreProperties>
</file>