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CB7B18-CC2C-424B-883E-4715BD648E9E}" type="datetimeFigureOut">
              <a:rPr lang="ru-RU" smtClean="0"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EEB7DC-B6B2-45CE-8871-2879623044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projectmd.org/site/PageServer?pagename=Connect_conference_presentations_14" TargetMode="External"/><Relationship Id="rId2" Type="http://schemas.openxmlformats.org/officeDocument/2006/relationships/hyperlink" Target="http://mymio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Кэтрин</a:t>
            </a:r>
            <a:r>
              <a:rPr lang="ru-RU" dirty="0" smtClean="0"/>
              <a:t> Вагнер</a:t>
            </a:r>
          </a:p>
          <a:p>
            <a:r>
              <a:rPr lang="ru-RU" dirty="0" smtClean="0"/>
              <a:t>19 июня 2015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Обзор клинических исследований.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Скрининг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Информированное согласие</a:t>
            </a:r>
          </a:p>
          <a:p>
            <a:r>
              <a:rPr lang="ru-RU" dirty="0" smtClean="0"/>
              <a:t>Право</a:t>
            </a:r>
          </a:p>
          <a:p>
            <a:r>
              <a:rPr lang="ru-RU" dirty="0" smtClean="0"/>
              <a:t>Критерии включения и исключения</a:t>
            </a:r>
          </a:p>
          <a:p>
            <a:r>
              <a:rPr lang="ru-RU" dirty="0" smtClean="0"/>
              <a:t>Возраст, пол, тип и стадия заболевания, предыдущая история лечение, другие медицинские  условия, другие лекарства</a:t>
            </a:r>
          </a:p>
          <a:p>
            <a:r>
              <a:rPr lang="ru-RU" dirty="0" err="1" smtClean="0"/>
              <a:t>Воспроизводимость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Меры из обычной жизни пациентов, например, продолжительность или функция</a:t>
            </a:r>
          </a:p>
          <a:p>
            <a:r>
              <a:rPr lang="ru-RU" dirty="0" smtClean="0"/>
              <a:t>Другие известные меры, которые могут использоваться, например, шестиминутный тест.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Изучение собранной </a:t>
            </a:r>
            <a:r>
              <a:rPr lang="ru-RU" dirty="0" err="1" smtClean="0"/>
              <a:t>нформации</a:t>
            </a:r>
            <a:endParaRPr lang="ru-RU" dirty="0" smtClean="0"/>
          </a:p>
          <a:p>
            <a:r>
              <a:rPr lang="ru-RU" dirty="0" smtClean="0"/>
              <a:t>Решение: идти вперед к следующей фазе</a:t>
            </a:r>
          </a:p>
          <a:p>
            <a:r>
              <a:rPr lang="ru-RU" dirty="0" smtClean="0"/>
              <a:t>Результаты часто публикуются в рецензируемых  журналах</a:t>
            </a:r>
          </a:p>
          <a:p>
            <a:r>
              <a:rPr lang="ru-RU" dirty="0" smtClean="0"/>
              <a:t>Результаты характерные для личности</a:t>
            </a:r>
          </a:p>
          <a:p>
            <a:r>
              <a:rPr lang="ru-RU" dirty="0" smtClean="0"/>
              <a:t>Участники часто не делятся  с  участниками</a:t>
            </a:r>
          </a:p>
          <a:p>
            <a:r>
              <a:rPr lang="ru-RU" dirty="0" smtClean="0"/>
              <a:t> Постоянный доступ к препарату определяет   часть  успеха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участвовать?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Играть активную роль в исследовании и  улучшении терапии заболевания.</a:t>
            </a:r>
          </a:p>
          <a:p>
            <a:r>
              <a:rPr lang="ru-RU" dirty="0" smtClean="0"/>
              <a:t>Регулярное наблюдение</a:t>
            </a:r>
          </a:p>
          <a:p>
            <a:r>
              <a:rPr lang="ru-RU" dirty="0" smtClean="0"/>
              <a:t>Получить доступ к новым методам лечения до внедрения их в широкую практику.</a:t>
            </a:r>
          </a:p>
          <a:p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Исследования при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3581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083188"/>
          </a:xfrm>
        </p:spPr>
        <p:txBody>
          <a:bodyPr/>
          <a:lstStyle/>
          <a:p>
            <a:r>
              <a:rPr lang="ru-RU" dirty="0" smtClean="0"/>
              <a:t>Переведено проектом </a:t>
            </a:r>
            <a:r>
              <a:rPr lang="ru-RU" dirty="0" err="1" smtClean="0"/>
              <a:t>МОЙМИо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http://mymio.org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Оригинал: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http://www.parentprojectmd.org/site/PageServer?pagename=Connect_conference_presentations_14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557338"/>
            <a:ext cx="55054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исследования –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Исследования на добровольцах</a:t>
            </a:r>
          </a:p>
          <a:p>
            <a:r>
              <a:rPr lang="ru-RU" dirty="0" smtClean="0"/>
              <a:t>Тщательно проводимые  исследования для того, чтобы в конечном счете, раскрыть лучшие способы лечения, профилактики, диагностики и понять  заболевания человека.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Типы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Обзорные  исследования</a:t>
            </a:r>
          </a:p>
          <a:p>
            <a:pPr lvl="1"/>
            <a:r>
              <a:rPr lang="ru-RU" dirty="0" smtClean="0"/>
              <a:t> Оценка состояния здоровья в группах </a:t>
            </a:r>
            <a:r>
              <a:rPr lang="ru-RU" dirty="0" err="1" smtClean="0"/>
              <a:t>участникоов</a:t>
            </a:r>
            <a:endParaRPr lang="ru-RU" dirty="0" smtClean="0"/>
          </a:p>
          <a:p>
            <a:r>
              <a:rPr lang="ru-RU" dirty="0" smtClean="0"/>
              <a:t>Исследования естественной истории</a:t>
            </a:r>
          </a:p>
          <a:p>
            <a:pPr lvl="1"/>
            <a:r>
              <a:rPr lang="ru-RU" dirty="0" smtClean="0"/>
              <a:t>Как болезнь  прогрессирует</a:t>
            </a:r>
          </a:p>
          <a:p>
            <a:r>
              <a:rPr lang="ru-RU" dirty="0" smtClean="0"/>
              <a:t>Профилактические испытания</a:t>
            </a:r>
          </a:p>
          <a:p>
            <a:pPr lvl="1"/>
            <a:r>
              <a:rPr lang="ru-RU" dirty="0" smtClean="0"/>
              <a:t>-Исследования способов по  предотвращению </a:t>
            </a:r>
            <a:r>
              <a:rPr lang="ru-RU" dirty="0" err="1" smtClean="0"/>
              <a:t>болезньи</a:t>
            </a:r>
            <a:r>
              <a:rPr lang="ru-RU" dirty="0" smtClean="0"/>
              <a:t> у людей, которые никогда не имели заболевание или  предотвращения возвращения </a:t>
            </a:r>
          </a:p>
          <a:p>
            <a:r>
              <a:rPr lang="ru-RU" dirty="0" smtClean="0"/>
              <a:t>Исследования методов диагностики</a:t>
            </a:r>
          </a:p>
          <a:p>
            <a:pPr lvl="1"/>
            <a:r>
              <a:rPr lang="ru-RU" dirty="0" smtClean="0"/>
              <a:t> Проверка лучшего способа обнаружения определенных болезней </a:t>
            </a:r>
          </a:p>
          <a:p>
            <a:r>
              <a:rPr lang="ru-RU" dirty="0" smtClean="0"/>
              <a:t>Диагностические испытания</a:t>
            </a:r>
          </a:p>
          <a:p>
            <a:pPr lvl="1"/>
            <a:r>
              <a:rPr lang="ru-RU" dirty="0" smtClean="0"/>
              <a:t>-Определить лучшие тесты или процедуры для диагностики конкретного заболевания или состояние</a:t>
            </a:r>
          </a:p>
          <a:p>
            <a:r>
              <a:rPr lang="ru-RU" dirty="0" smtClean="0"/>
              <a:t>Испытания лечения (или интервенционная исследование)</a:t>
            </a:r>
          </a:p>
          <a:p>
            <a:pPr lvl="1"/>
            <a:r>
              <a:rPr lang="ru-RU" dirty="0" smtClean="0"/>
              <a:t>Тесты новых методов лечения, новые комбинации препаратов или новых подходов к  терапии</a:t>
            </a:r>
          </a:p>
          <a:p>
            <a:r>
              <a:rPr lang="ru-RU" dirty="0" smtClean="0"/>
              <a:t>Исследования качества жизни </a:t>
            </a:r>
          </a:p>
          <a:p>
            <a:pPr lvl="1"/>
            <a:r>
              <a:rPr lang="ru-RU" dirty="0" smtClean="0"/>
              <a:t>Меры по  улучшению качества жизни у людей с хроническими заболеваниями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Фаза I: Оценка безопасности  и переносимости лекарственных средств.</a:t>
            </a:r>
          </a:p>
          <a:p>
            <a:r>
              <a:rPr lang="ru-RU" dirty="0" smtClean="0"/>
              <a:t>Здоровые добровольцы из целевой группы населения</a:t>
            </a:r>
          </a:p>
          <a:p>
            <a:r>
              <a:rPr lang="ru-RU" dirty="0" smtClean="0"/>
              <a:t>Ограниченное количество людей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Фармакокинетика</a:t>
            </a:r>
            <a:r>
              <a:rPr lang="ru-RU" dirty="0" smtClean="0"/>
              <a:t> (т.е. поглощение, обмен веществ, выведение)</a:t>
            </a:r>
          </a:p>
          <a:p>
            <a:r>
              <a:rPr lang="ru-RU" dirty="0" smtClean="0"/>
              <a:t>Повышение дозы</a:t>
            </a:r>
          </a:p>
          <a:p>
            <a:r>
              <a:rPr lang="ru-RU" dirty="0" smtClean="0"/>
              <a:t>70% новых препаратов проходят этот этап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Фаза II: оценка эффективности препарата (и дальнейшая оценка безопасности)</a:t>
            </a:r>
          </a:p>
          <a:p>
            <a:r>
              <a:rPr lang="ru-RU" dirty="0" err="1" smtClean="0"/>
              <a:t>Рандомизированное</a:t>
            </a:r>
            <a:endParaRPr lang="ru-RU" dirty="0" smtClean="0"/>
          </a:p>
          <a:p>
            <a:r>
              <a:rPr lang="ru-RU" dirty="0" smtClean="0"/>
              <a:t>Контролируемое</a:t>
            </a:r>
          </a:p>
          <a:p>
            <a:r>
              <a:rPr lang="ru-RU" dirty="0" smtClean="0"/>
              <a:t>Суррогатное меры результата</a:t>
            </a:r>
          </a:p>
          <a:p>
            <a:r>
              <a:rPr lang="ru-RU" dirty="0" smtClean="0"/>
              <a:t> Короткий срок</a:t>
            </a:r>
          </a:p>
          <a:p>
            <a:r>
              <a:rPr lang="ru-RU" dirty="0" smtClean="0"/>
              <a:t>Небольшое количество участников</a:t>
            </a:r>
          </a:p>
          <a:p>
            <a:r>
              <a:rPr lang="ru-RU" dirty="0" smtClean="0"/>
              <a:t>22% препаратов, которые входят  в Фазу II продвигаются дальше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Фаза III: Крупномасштабное исследование  для подтверждения эффективности и безопасности у  большой группы населения</a:t>
            </a:r>
          </a:p>
          <a:p>
            <a:r>
              <a:rPr lang="ru-RU" dirty="0" smtClean="0"/>
              <a:t>Сотни пациентов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Рандомизированное</a:t>
            </a:r>
            <a:r>
              <a:rPr lang="ru-RU" dirty="0" smtClean="0"/>
              <a:t>, </a:t>
            </a:r>
            <a:r>
              <a:rPr lang="ru-RU" dirty="0" err="1" smtClean="0"/>
              <a:t>плацебо-контролируемое</a:t>
            </a:r>
            <a:endParaRPr lang="ru-RU" dirty="0" smtClean="0"/>
          </a:p>
          <a:p>
            <a:r>
              <a:rPr lang="ru-RU" dirty="0" smtClean="0"/>
              <a:t>Длительный срок</a:t>
            </a:r>
          </a:p>
          <a:p>
            <a:r>
              <a:rPr lang="ru-RU" dirty="0" smtClean="0"/>
              <a:t>Оценка результатов(функция, качество жизни)</a:t>
            </a:r>
          </a:p>
          <a:p>
            <a:r>
              <a:rPr lang="ru-RU" dirty="0" smtClean="0"/>
              <a:t>Определяет содержание упаковки  и маркетинг</a:t>
            </a:r>
          </a:p>
          <a:p>
            <a:r>
              <a:rPr lang="ru-RU" dirty="0" smtClean="0"/>
              <a:t>55% лекарств, которые поступают в  фазу III успешно ее проходят</a:t>
            </a:r>
          </a:p>
          <a:p>
            <a:r>
              <a:rPr lang="ru-RU" dirty="0" smtClean="0"/>
              <a:t>Поэтому ~ 8% лекарств, которые входят  в  фазу клинических  испытаний одобрены  FDA.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Группа сравнения, которая получает плацебо, другое лечение, или лечение не на всех.</a:t>
            </a:r>
          </a:p>
          <a:p>
            <a:r>
              <a:rPr lang="ru-RU" dirty="0" smtClean="0"/>
              <a:t> Не должны быть в соотношении 1: 1 к группе лечения (и  часто не является)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86190"/>
            <a:ext cx="42481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Команда исследователей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Главный исследователь (PI).</a:t>
            </a:r>
          </a:p>
          <a:p>
            <a:pPr lvl="1"/>
            <a:r>
              <a:rPr lang="ru-RU" dirty="0" smtClean="0"/>
              <a:t>Обычно врач</a:t>
            </a:r>
          </a:p>
          <a:p>
            <a:pPr lvl="1"/>
            <a:r>
              <a:rPr lang="ru-RU" dirty="0" smtClean="0"/>
              <a:t>Может иметь заместителей</a:t>
            </a:r>
          </a:p>
          <a:p>
            <a:pPr lvl="1"/>
            <a:r>
              <a:rPr lang="ru-RU" dirty="0" smtClean="0"/>
              <a:t> В конечном счете ответственность за благополучие пациентов и сбор достоверных данных</a:t>
            </a:r>
          </a:p>
          <a:p>
            <a:r>
              <a:rPr lang="ru-RU" dirty="0" smtClean="0"/>
              <a:t> Клинический координатор </a:t>
            </a:r>
          </a:p>
          <a:p>
            <a:pPr lvl="1"/>
            <a:r>
              <a:rPr lang="ru-RU" dirty="0" smtClean="0"/>
              <a:t> Может быть медсестрой, врачом или другим профессионалом</a:t>
            </a:r>
          </a:p>
          <a:p>
            <a:r>
              <a:rPr lang="ru-RU" dirty="0" smtClean="0"/>
              <a:t> Клинические оценщики</a:t>
            </a:r>
          </a:p>
          <a:p>
            <a:pPr lvl="1"/>
            <a:r>
              <a:rPr lang="ru-RU" dirty="0" smtClean="0"/>
              <a:t>Физиотерапевт</a:t>
            </a:r>
          </a:p>
          <a:p>
            <a:pPr lvl="1"/>
            <a:r>
              <a:rPr lang="ru-RU" dirty="0" smtClean="0"/>
              <a:t>Функциональные измерения</a:t>
            </a:r>
          </a:p>
          <a:p>
            <a:r>
              <a:rPr lang="ru-RU" dirty="0" smtClean="0"/>
              <a:t>Медсестра</a:t>
            </a:r>
          </a:p>
          <a:p>
            <a:pPr lvl="1"/>
            <a:r>
              <a:rPr lang="ru-RU" dirty="0" smtClean="0"/>
              <a:t>Сбор анализов</a:t>
            </a:r>
          </a:p>
          <a:p>
            <a:pPr lvl="1"/>
            <a:r>
              <a:rPr lang="ru-RU" dirty="0" smtClean="0"/>
              <a:t>Управляет лечением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471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Обзор клинических исследований.</vt:lpstr>
      <vt:lpstr>Презентация PowerPoint</vt:lpstr>
      <vt:lpstr>Клинические исследования – это?</vt:lpstr>
      <vt:lpstr>Типы исследований</vt:lpstr>
      <vt:lpstr>Клинические исследования</vt:lpstr>
      <vt:lpstr>Клинические исследования</vt:lpstr>
      <vt:lpstr>Клинические исследования</vt:lpstr>
      <vt:lpstr>Контроль</vt:lpstr>
      <vt:lpstr>Команда исследователей</vt:lpstr>
      <vt:lpstr>Скрининг</vt:lpstr>
      <vt:lpstr>Меры</vt:lpstr>
      <vt:lpstr>После исследования</vt:lpstr>
      <vt:lpstr>Почему участвовать?</vt:lpstr>
      <vt:lpstr>Исследования при миодистрофии Дюшенна</vt:lpstr>
      <vt:lpstr>Переведено проектом МОЙМИо: http://mymio.org Оригинал: http://www.parentprojectmd.org/site/PageServer?pagename=Connect_conference_presentations_14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клинических исследований.</dc:title>
  <dc:creator>светлана</dc:creator>
  <cp:lastModifiedBy>Сергей</cp:lastModifiedBy>
  <cp:revision>10</cp:revision>
  <dcterms:created xsi:type="dcterms:W3CDTF">2015-08-30T15:49:19Z</dcterms:created>
  <dcterms:modified xsi:type="dcterms:W3CDTF">2015-09-03T22:12:22Z</dcterms:modified>
</cp:coreProperties>
</file>