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8" d="100"/>
          <a:sy n="88" d="100"/>
        </p:scale>
        <p:origin x="14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FF9AF2-9232-45E8-A923-409C0696F622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E29776-32E3-473B-9D54-B753FA5606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mymio.org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Миодистрофия</a:t>
            </a:r>
            <a:r>
              <a:rPr lang="ru-RU" dirty="0" smtClean="0"/>
              <a:t> </a:t>
            </a:r>
            <a:r>
              <a:rPr lang="ru-RU" dirty="0" err="1" smtClean="0"/>
              <a:t>дюшенна</a:t>
            </a:r>
            <a:r>
              <a:rPr lang="ru-RU" dirty="0" smtClean="0"/>
              <a:t>. Уроки.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9002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Т1 МРТ бедра у мальчиков с МДД</a:t>
            </a:r>
            <a:br>
              <a:rPr lang="ru-RU" dirty="0" smtClean="0"/>
            </a:br>
            <a:r>
              <a:rPr lang="ru-RU" dirty="0" smtClean="0"/>
              <a:t>свидетельствует о растущей замене мышц жиром и</a:t>
            </a:r>
            <a:br>
              <a:rPr lang="ru-RU" dirty="0" smtClean="0"/>
            </a:br>
            <a:r>
              <a:rPr lang="ru-RU" dirty="0" smtClean="0"/>
              <a:t>фиброзной тканью с возрастом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571744"/>
            <a:ext cx="8686800" cy="35083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214686"/>
            <a:ext cx="49053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43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Лучший результат  был  у популяции с </a:t>
            </a:r>
            <a:r>
              <a:rPr lang="ru-RU" dirty="0" err="1" smtClean="0"/>
              <a:t>с</a:t>
            </a:r>
            <a:r>
              <a:rPr lang="ru-RU" dirty="0" smtClean="0"/>
              <a:t> охраненной способностью ходить</a:t>
            </a:r>
            <a:br>
              <a:rPr lang="ru-RU" dirty="0" smtClean="0"/>
            </a:br>
            <a:r>
              <a:rPr lang="ru-RU" dirty="0" smtClean="0"/>
              <a:t>с оптимальной биопсией и нагрузочной дозой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79296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Дополнительные доказательства биологической активности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Уменьшение КФК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МРТ. Фракция жировой ткани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334" y="1571612"/>
            <a:ext cx="3322320" cy="309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6286520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Шестиминутный тест под влиянием возраста и функции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Изменения за 36 месяцев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Риск потери способности ходить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3429024" cy="279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272" y="1643050"/>
            <a:ext cx="4145280" cy="293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mymio_logo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естественного течения заболевания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пациент - июль 2012</a:t>
            </a:r>
          </a:p>
          <a:p>
            <a:r>
              <a:rPr lang="ru-RU" dirty="0" smtClean="0"/>
              <a:t>Последний пациент  - июль 2017</a:t>
            </a:r>
          </a:p>
          <a:p>
            <a:r>
              <a:rPr lang="ru-RU" dirty="0" smtClean="0"/>
              <a:t>10 стран; 16 центров</a:t>
            </a:r>
          </a:p>
          <a:p>
            <a:r>
              <a:rPr lang="ru-RU" dirty="0" smtClean="0"/>
              <a:t>269 мальчиков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3929058" cy="314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Обновление  текущих клинических испытаний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Drisapersen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BMN044 </a:t>
            </a:r>
          </a:p>
          <a:p>
            <a:r>
              <a:rPr lang="en-US" dirty="0" smtClean="0"/>
              <a:t>BMN053 </a:t>
            </a:r>
          </a:p>
          <a:p>
            <a:r>
              <a:rPr lang="en-US" dirty="0" smtClean="0"/>
              <a:t>BMN045 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001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Дополнительное исследование для </a:t>
            </a:r>
            <a:r>
              <a:rPr lang="ru-RU" dirty="0" err="1" smtClean="0"/>
              <a:t>Drisapersen</a:t>
            </a:r>
            <a:r>
              <a:rPr lang="ru-RU" dirty="0" smtClean="0"/>
              <a:t> начнется  в 4 квартале</a:t>
            </a:r>
            <a:br>
              <a:rPr lang="ru-RU" dirty="0" smtClean="0"/>
            </a:br>
            <a:r>
              <a:rPr lang="ru-RU" dirty="0" smtClean="0"/>
              <a:t>2 015/1 квартал 2016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8686800" cy="4079885"/>
          </a:xfrm>
        </p:spPr>
        <p:txBody>
          <a:bodyPr>
            <a:normAutofit/>
          </a:bodyPr>
          <a:lstStyle/>
          <a:p>
            <a:r>
              <a:rPr lang="ru-RU" dirty="0" smtClean="0"/>
              <a:t>Исследования планируется начать у </a:t>
            </a:r>
            <a:r>
              <a:rPr lang="ru-RU" dirty="0" err="1" smtClean="0"/>
              <a:t>неходячих</a:t>
            </a:r>
            <a:r>
              <a:rPr lang="ru-RU" dirty="0" smtClean="0"/>
              <a:t> пациентов</a:t>
            </a:r>
          </a:p>
          <a:p>
            <a:r>
              <a:rPr lang="ru-RU" dirty="0" smtClean="0"/>
              <a:t>В возрасте до 5 лет</a:t>
            </a:r>
          </a:p>
          <a:p>
            <a:r>
              <a:rPr lang="ru-RU" dirty="0" smtClean="0"/>
              <a:t>Внутривенный путь введения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Состояние регистрации для </a:t>
            </a:r>
            <a:r>
              <a:rPr lang="ru-RU" dirty="0" err="1" smtClean="0"/>
              <a:t>Drisapersen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Соединенные Штаты, Прошение о регистрации нового препарата (NDA)</a:t>
            </a:r>
          </a:p>
          <a:p>
            <a:r>
              <a:rPr lang="ru-RU" dirty="0" smtClean="0"/>
              <a:t>Представление в начале октября 2014</a:t>
            </a:r>
          </a:p>
          <a:p>
            <a:r>
              <a:rPr lang="ru-RU" dirty="0" smtClean="0"/>
              <a:t>Представление NDA завершено в апреле 2015 года</a:t>
            </a:r>
          </a:p>
          <a:p>
            <a:r>
              <a:rPr lang="ru-RU" dirty="0" smtClean="0"/>
              <a:t> Прием NDA в конце июня 2015 года</a:t>
            </a:r>
          </a:p>
          <a:p>
            <a:r>
              <a:rPr lang="ru-RU" dirty="0" smtClean="0"/>
              <a:t>Раннее решение об утверждении потенциально к концу года.</a:t>
            </a:r>
          </a:p>
          <a:p>
            <a:r>
              <a:rPr lang="ru-RU" dirty="0" smtClean="0"/>
              <a:t>Европа: Заявка на утверждение на рынке(МАА)</a:t>
            </a:r>
          </a:p>
          <a:p>
            <a:r>
              <a:rPr lang="ru-RU" dirty="0" smtClean="0"/>
              <a:t>МАА представлен в июне 2015 года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текущие цели у популяции пациентов и мутаций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80010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Множественный пропуск </a:t>
            </a:r>
            <a:r>
              <a:rPr lang="ru-RU" dirty="0" err="1" smtClean="0"/>
              <a:t>экзонов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4463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Цель- редкие мутации, первоначально в регионе  от 10 до 40 </a:t>
            </a:r>
            <a:r>
              <a:rPr lang="ru-RU" dirty="0" err="1" smtClean="0"/>
              <a:t>экзонов</a:t>
            </a:r>
            <a:endParaRPr lang="ru-RU" dirty="0" smtClean="0"/>
          </a:p>
          <a:p>
            <a:r>
              <a:rPr lang="ru-RU" dirty="0" smtClean="0"/>
              <a:t>Доказательство правильности концепции получены в нескольких культурах мышечных клеток пациента</a:t>
            </a:r>
          </a:p>
          <a:p>
            <a:r>
              <a:rPr lang="ru-RU" dirty="0" smtClean="0"/>
              <a:t>Первоначально применим у 5% - 20% пациентов с МДД 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8058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Информация о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Это не конфиденциальная презентация содержит </a:t>
            </a:r>
            <a:br>
              <a:rPr lang="ru-RU" dirty="0" smtClean="0"/>
            </a:br>
            <a:r>
              <a:rPr lang="ru-RU" dirty="0" smtClean="0"/>
              <a:t>отчетность о деловых перспективах </a:t>
            </a:r>
            <a:r>
              <a:rPr lang="ru-RU" dirty="0" err="1" smtClean="0"/>
              <a:t>BioMarin</a:t>
            </a:r>
            <a:r>
              <a:rPr lang="ru-RU" dirty="0" smtClean="0"/>
              <a:t>, в том числе потенциальные будущие продукты в различных областях исследований и разработки. Результаты могут отличаться  в зависимости от развития программ продукции </a:t>
            </a:r>
            <a:r>
              <a:rPr lang="ru-RU" dirty="0" err="1" smtClean="0"/>
              <a:t>BioMarin</a:t>
            </a:r>
            <a:r>
              <a:rPr lang="ru-RU" dirty="0" smtClean="0"/>
              <a:t>, действий  регулирующих органов, наличия капитала,</a:t>
            </a:r>
            <a:br>
              <a:rPr lang="ru-RU" dirty="0" smtClean="0"/>
            </a:br>
            <a:r>
              <a:rPr lang="ru-RU" dirty="0" smtClean="0"/>
              <a:t>фармацевтического рынка и развития конкурентов, и те, факторы подробно описаны в документах </a:t>
            </a:r>
            <a:r>
              <a:rPr lang="ru-RU" dirty="0" err="1" smtClean="0"/>
              <a:t>BioMarin</a:t>
            </a:r>
            <a:r>
              <a:rPr lang="ru-RU" dirty="0" smtClean="0"/>
              <a:t> по ценным бумагам и биржам.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Значительный прогресс произошел за последние 5 лет.</a:t>
            </a:r>
          </a:p>
          <a:p>
            <a:r>
              <a:rPr lang="ru-RU" dirty="0" err="1" smtClean="0"/>
              <a:t>Drisapersen</a:t>
            </a:r>
            <a:r>
              <a:rPr lang="ru-RU" dirty="0" smtClean="0"/>
              <a:t> представлен на регулятивную проверку в США и Европе.</a:t>
            </a:r>
          </a:p>
          <a:p>
            <a:r>
              <a:rPr lang="ru-RU" dirty="0" smtClean="0"/>
              <a:t>Испытания  продолжаются.</a:t>
            </a:r>
          </a:p>
          <a:p>
            <a:r>
              <a:rPr lang="ru-RU" dirty="0" smtClean="0"/>
              <a:t>Новые исследования у потерявших способность ходить, до 5 и  при внутривенном введении.</a:t>
            </a:r>
          </a:p>
          <a:p>
            <a:r>
              <a:rPr lang="ru-RU" dirty="0" smtClean="0"/>
              <a:t>Клинические исследования продолжается для </a:t>
            </a:r>
            <a:r>
              <a:rPr lang="en-US" dirty="0" smtClean="0"/>
              <a:t>BMN 44,45 </a:t>
            </a:r>
            <a:r>
              <a:rPr lang="ru-RU" dirty="0" smtClean="0"/>
              <a:t> и 53</a:t>
            </a:r>
          </a:p>
          <a:p>
            <a:r>
              <a:rPr lang="ru-RU" dirty="0" smtClean="0"/>
              <a:t>Подход множественного пропуска для  редких мутаций</a:t>
            </a:r>
            <a:endParaRPr lang="ru-RU" dirty="0"/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00758"/>
          </a:xfrm>
        </p:spPr>
        <p:txBody>
          <a:bodyPr>
            <a:normAutofit/>
          </a:bodyPr>
          <a:lstStyle/>
          <a:p>
            <a:r>
              <a:rPr lang="ru-RU" dirty="0" smtClean="0"/>
              <a:t>Переведено проектом </a:t>
            </a:r>
            <a:r>
              <a:rPr lang="ru-RU" dirty="0" err="1" smtClean="0"/>
              <a:t>МОЙМИо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http://mymio.org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Оригинал:</a:t>
            </a:r>
            <a:r>
              <a:rPr lang="en-US" dirty="0" smtClean="0"/>
              <a:t> http://www.parentprojectmd.org/site/PageServer?pagename=Connect_conference_presentations_1</a:t>
            </a:r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BioMarin</a:t>
            </a:r>
            <a:r>
              <a:rPr lang="en-US" dirty="0" smtClean="0"/>
              <a:t>?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99774"/>
            <a:ext cx="6858000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пропуска </a:t>
            </a:r>
            <a:r>
              <a:rPr lang="ru-RU" dirty="0" err="1" smtClean="0"/>
              <a:t>экзона</a:t>
            </a:r>
            <a:r>
              <a:rPr lang="ru-RU" dirty="0" smtClean="0"/>
              <a:t>. </a:t>
            </a:r>
            <a:r>
              <a:rPr lang="en-US" dirty="0" err="1" smtClean="0"/>
              <a:t>Prosensa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800105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Уроки развития </a:t>
            </a:r>
            <a:r>
              <a:rPr lang="ru-RU" dirty="0" err="1" smtClean="0"/>
              <a:t>эксперементального</a:t>
            </a:r>
            <a:r>
              <a:rPr lang="ru-RU" dirty="0" smtClean="0"/>
              <a:t> пропуска </a:t>
            </a:r>
            <a:r>
              <a:rPr lang="ru-RU" dirty="0" err="1" smtClean="0"/>
              <a:t>экзона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1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Двойное слепое плацебо</a:t>
            </a:r>
            <a:br>
              <a:rPr lang="ru-RU" dirty="0" smtClean="0"/>
            </a:br>
            <a:r>
              <a:rPr lang="ru-RU" dirty="0" smtClean="0"/>
              <a:t>контролируемое исследование</a:t>
            </a:r>
            <a:br>
              <a:rPr lang="ru-RU" dirty="0" smtClean="0"/>
            </a:br>
            <a:r>
              <a:rPr lang="ru-RU" dirty="0" smtClean="0"/>
              <a:t>возможно и информативно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3680460" cy="313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Приемущества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Золотой стандарт доказательства эффекта лечения </a:t>
            </a:r>
          </a:p>
          <a:p>
            <a:r>
              <a:rPr lang="ru-RU" dirty="0" smtClean="0"/>
              <a:t>Синхронизация популяции с двойным слепым дизайном при ограничении смещения</a:t>
            </a:r>
          </a:p>
          <a:p>
            <a:r>
              <a:rPr lang="ru-RU" dirty="0" smtClean="0"/>
              <a:t>Рандомизация естественно уравновешивает особенности и известные, и неизвестные.</a:t>
            </a:r>
          </a:p>
        </p:txBody>
      </p:sp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Проблемы: неизвестные </a:t>
            </a:r>
            <a:r>
              <a:rPr lang="ru-RU" dirty="0" err="1" smtClean="0"/>
              <a:t>неизвестные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700092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2. Понимание естественного течения- ключ.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Помогает понять лечебное воздействие на клинический исход.</a:t>
            </a:r>
          </a:p>
          <a:p>
            <a:r>
              <a:rPr lang="ru-RU" dirty="0" smtClean="0"/>
              <a:t>Помогает  определить и интерпретировать потенциальные </a:t>
            </a:r>
            <a:r>
              <a:rPr lang="ru-RU" dirty="0" err="1" smtClean="0"/>
              <a:t>биомаркеры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929066"/>
            <a:ext cx="3938583" cy="267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mymio_logo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6215082"/>
            <a:ext cx="2047861" cy="3714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335</Words>
  <Application>Microsoft Office PowerPoint</Application>
  <PresentationFormat>Экран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Franklin Gothic Book</vt:lpstr>
      <vt:lpstr>Franklin Gothic Medium</vt:lpstr>
      <vt:lpstr>Wingdings 2</vt:lpstr>
      <vt:lpstr>Трек</vt:lpstr>
      <vt:lpstr>Миодистрофия дюшенна. Уроки.</vt:lpstr>
      <vt:lpstr>Информация о безопасности</vt:lpstr>
      <vt:lpstr>BioMarin? </vt:lpstr>
      <vt:lpstr>Развитие пропуска экзона. Prosensa .</vt:lpstr>
      <vt:lpstr>Уроки развития эксперементального пропуска экзона</vt:lpstr>
      <vt:lpstr>Урок 1</vt:lpstr>
      <vt:lpstr>Приемущества</vt:lpstr>
      <vt:lpstr>Проблемы: неизвестные неизвестные</vt:lpstr>
      <vt:lpstr>Урок 2. Понимание естественного течения- ключ.</vt:lpstr>
      <vt:lpstr>Т1 МРТ бедра у мальчиков с МДД свидетельствует о растущей замене мышц жиром и фиброзной тканью с возрастом</vt:lpstr>
      <vt:lpstr>Лучший результат  был  у популяции с с охраненной способностью ходить с оптимальной биопсией и нагрузочной дозой</vt:lpstr>
      <vt:lpstr>Дополнительные доказательства биологической активности</vt:lpstr>
      <vt:lpstr>Шестиминутный тест под влиянием возраста и функции</vt:lpstr>
      <vt:lpstr>Исследование естественного течения заболевания</vt:lpstr>
      <vt:lpstr>Обновление  текущих клинических испытаний</vt:lpstr>
      <vt:lpstr>Дополнительное исследование для Drisapersen начнется  в 4 квартале 2 015/1 квартал 2016</vt:lpstr>
      <vt:lpstr>Состояние регистрации для Drisapersen</vt:lpstr>
      <vt:lpstr>Наши текущие цели у популяции пациентов и мутаций</vt:lpstr>
      <vt:lpstr>Множественный пропуск экзонов</vt:lpstr>
      <vt:lpstr>Выводы</vt:lpstr>
      <vt:lpstr>Переведено проектом МОЙМИо: http://mymio.org Оригинал: http://www.parentprojectmd.org/site/PageServer?pagename=Connect_conference_presentations_15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Миодистрофия дюшенна. Уроки.</dc:title>
  <dc:creator>светлана</dc:creator>
  <cp:lastModifiedBy>Сергей</cp:lastModifiedBy>
  <cp:revision>7</cp:revision>
  <dcterms:created xsi:type="dcterms:W3CDTF">2015-11-20T16:22:53Z</dcterms:created>
  <dcterms:modified xsi:type="dcterms:W3CDTF">2015-11-25T21:40:21Z</dcterms:modified>
</cp:coreProperties>
</file>