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FF-CD4D-455C-A825-2776B156EC9D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63F2-F2BF-497B-88D3-827D985B7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FF-CD4D-455C-A825-2776B156EC9D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63F2-F2BF-497B-88D3-827D985B7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FF-CD4D-455C-A825-2776B156EC9D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63F2-F2BF-497B-88D3-827D985B7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FF-CD4D-455C-A825-2776B156EC9D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63F2-F2BF-497B-88D3-827D985B7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FF-CD4D-455C-A825-2776B156EC9D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63F2-F2BF-497B-88D3-827D985B7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FF-CD4D-455C-A825-2776B156EC9D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63F2-F2BF-497B-88D3-827D985B7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FF-CD4D-455C-A825-2776B156EC9D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63F2-F2BF-497B-88D3-827D985B7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FF-CD4D-455C-A825-2776B156EC9D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63F2-F2BF-497B-88D3-827D985B7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FF-CD4D-455C-A825-2776B156EC9D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63F2-F2BF-497B-88D3-827D985B7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FF-CD4D-455C-A825-2776B156EC9D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63F2-F2BF-497B-88D3-827D985B7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BAFF-CD4D-455C-A825-2776B156EC9D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63F2-F2BF-497B-88D3-827D985B7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4BAFF-CD4D-455C-A825-2776B156EC9D}" type="datetimeFigureOut">
              <a:rPr lang="ru-RU" smtClean="0"/>
              <a:pPr/>
              <a:t>13.06.2016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463F2-F2BF-497B-88D3-827D985B7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entprojectmd.org/site/PageServer?pagename=Connect_conference_presentations_15" TargetMode="External"/><Relationship Id="rId2" Type="http://schemas.openxmlformats.org/officeDocument/2006/relationships/hyperlink" Target="http://mymio.org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500197"/>
          </a:xfrm>
        </p:spPr>
        <p:txBody>
          <a:bodyPr/>
          <a:lstStyle/>
          <a:p>
            <a:r>
              <a:rPr lang="ru-RU" dirty="0" smtClean="0"/>
              <a:t>Питание.</a:t>
            </a:r>
            <a:br>
              <a:rPr lang="ru-RU" dirty="0" smtClean="0"/>
            </a:br>
            <a:r>
              <a:rPr lang="ru-RU" dirty="0" smtClean="0"/>
              <a:t>Потребности каждого.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928694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Кэнди</a:t>
            </a:r>
            <a:r>
              <a:rPr lang="ru-RU" dirty="0" smtClean="0"/>
              <a:t> Ричардсон</a:t>
            </a:r>
          </a:p>
          <a:p>
            <a:r>
              <a:rPr lang="ru-RU" dirty="0" smtClean="0"/>
              <a:t>Программа  </a:t>
            </a:r>
            <a:r>
              <a:rPr lang="ru-RU" dirty="0" err="1" smtClean="0"/>
              <a:t>Дюка</a:t>
            </a:r>
            <a:r>
              <a:rPr lang="ru-RU" dirty="0" smtClean="0"/>
              <a:t> нервно-мышечных заболеваний у детей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3286124"/>
            <a:ext cx="479107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mymio_logo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6143644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Потребности  в калориях:</a:t>
            </a:r>
            <a:br>
              <a:rPr lang="ru-RU" sz="2800" dirty="0" smtClean="0"/>
            </a:br>
            <a:r>
              <a:rPr lang="ru-RU" sz="2800" dirty="0" smtClean="0"/>
              <a:t>Рекомендации по диетическим  потребностям (DRI) для конкретного возраста</a:t>
            </a:r>
            <a:endParaRPr lang="ru-RU" sz="28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785926"/>
            <a:ext cx="792961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Диетические подходы по снижению веса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Измените обычную диету</a:t>
            </a:r>
            <a:endParaRPr lang="ru-RU" dirty="0"/>
          </a:p>
          <a:p>
            <a:pPr lvl="1"/>
            <a:r>
              <a:rPr lang="ru-RU" dirty="0" smtClean="0"/>
              <a:t>Устранить пустые калории / низкое содержание питательных веществ в пище</a:t>
            </a:r>
          </a:p>
          <a:p>
            <a:pPr lvl="1"/>
            <a:r>
              <a:rPr lang="ru-RU" dirty="0" smtClean="0"/>
              <a:t>Размеры:  </a:t>
            </a:r>
            <a:r>
              <a:rPr lang="ru-RU" dirty="0"/>
              <a:t>у</a:t>
            </a:r>
            <a:r>
              <a:rPr lang="ru-RU" dirty="0" smtClean="0"/>
              <a:t>меньшить порции</a:t>
            </a:r>
          </a:p>
          <a:p>
            <a:r>
              <a:rPr lang="ru-RU" dirty="0" err="1" smtClean="0"/>
              <a:t>Низкоуглеводные</a:t>
            </a:r>
            <a:r>
              <a:rPr lang="ru-RU" dirty="0" smtClean="0"/>
              <a:t> диеты</a:t>
            </a:r>
            <a:endParaRPr lang="ru-RU" dirty="0"/>
          </a:p>
          <a:p>
            <a:pPr lvl="1"/>
            <a:r>
              <a:rPr lang="ru-RU" dirty="0" smtClean="0"/>
              <a:t>Низкий </a:t>
            </a:r>
            <a:r>
              <a:rPr lang="ru-RU" dirty="0" err="1" smtClean="0"/>
              <a:t>гликемический</a:t>
            </a:r>
            <a:r>
              <a:rPr lang="ru-RU" dirty="0" smtClean="0"/>
              <a:t> индекс</a:t>
            </a:r>
            <a:endParaRPr lang="ru-RU" dirty="0"/>
          </a:p>
          <a:p>
            <a:pPr lvl="1"/>
            <a:r>
              <a:rPr lang="ru-RU" dirty="0" smtClean="0"/>
              <a:t>Высоким содержанием белка, низким содержанием углеводов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928934"/>
            <a:ext cx="1571636" cy="1595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mymio_logo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помочь своему ребенку добиться успеха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Ограничить искушение</a:t>
            </a:r>
            <a:endParaRPr lang="ru-RU" dirty="0"/>
          </a:p>
          <a:p>
            <a:r>
              <a:rPr lang="ru-RU" dirty="0" smtClean="0"/>
              <a:t>Найти более здоровые версии любимых продуктов</a:t>
            </a:r>
            <a:endParaRPr lang="ru-RU" dirty="0"/>
          </a:p>
          <a:p>
            <a:r>
              <a:rPr lang="ru-RU" dirty="0" smtClean="0"/>
              <a:t>Ведите  открытый диалог</a:t>
            </a:r>
            <a:endParaRPr lang="ru-RU" dirty="0"/>
          </a:p>
          <a:p>
            <a:r>
              <a:rPr lang="ru-RU" dirty="0" smtClean="0"/>
              <a:t>Сделать это весело</a:t>
            </a:r>
            <a:endParaRPr lang="ru-RU" dirty="0"/>
          </a:p>
          <a:p>
            <a:r>
              <a:rPr lang="ru-RU" dirty="0" smtClean="0"/>
              <a:t>Проверка  чувств</a:t>
            </a:r>
          </a:p>
          <a:p>
            <a:r>
              <a:rPr lang="ru-RU" dirty="0" smtClean="0"/>
              <a:t>Дайте выбор</a:t>
            </a:r>
            <a:endParaRPr lang="ru-RU" dirty="0"/>
          </a:p>
          <a:p>
            <a:r>
              <a:rPr lang="ru-RU" dirty="0" smtClean="0"/>
              <a:t>Защищать  и просвещать</a:t>
            </a:r>
            <a:endParaRPr lang="ru-RU" dirty="0"/>
          </a:p>
          <a:p>
            <a:r>
              <a:rPr lang="ru-RU" dirty="0" smtClean="0"/>
              <a:t> Чаще хвалите</a:t>
            </a:r>
          </a:p>
          <a:p>
            <a:r>
              <a:rPr lang="ru-RU" dirty="0" smtClean="0"/>
              <a:t> Показать сильную  любовь</a:t>
            </a:r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Когда затруднен прием пищи через рот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174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Проблемы жевания и глотания</a:t>
            </a:r>
          </a:p>
          <a:p>
            <a:r>
              <a:rPr lang="ru-RU" dirty="0" smtClean="0"/>
              <a:t>Изменение текстуры пищи </a:t>
            </a:r>
          </a:p>
          <a:p>
            <a:r>
              <a:rPr lang="ru-RU" dirty="0" smtClean="0"/>
              <a:t> Поддержка питания, используя питательные зонды</a:t>
            </a:r>
            <a:endParaRPr lang="ru-RU" dirty="0"/>
          </a:p>
          <a:p>
            <a:r>
              <a:rPr lang="ru-RU" dirty="0" smtClean="0"/>
              <a:t>Если происходит непреднамеренная потеря веса, зонд может улучшить состояние веса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4286256"/>
            <a:ext cx="62865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mymio_logo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Потребность в белке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Приемлемая доза составляет 10-30% от общего количества калорий, или примерно 1 грамм</a:t>
            </a:r>
            <a:br>
              <a:rPr lang="ru-RU" dirty="0" smtClean="0"/>
            </a:br>
            <a:r>
              <a:rPr lang="ru-RU" dirty="0" smtClean="0"/>
              <a:t>за килограмм здорового веса</a:t>
            </a:r>
            <a:endParaRPr lang="ru-RU" dirty="0"/>
          </a:p>
          <a:p>
            <a:pPr lvl="1"/>
            <a:r>
              <a:rPr lang="ru-RU" dirty="0" smtClean="0"/>
              <a:t>6-7-летнему мальчику требуется около 20 граммов в день</a:t>
            </a:r>
            <a:endParaRPr lang="ru-RU" dirty="0"/>
          </a:p>
          <a:p>
            <a:pPr lvl="1"/>
            <a:r>
              <a:rPr lang="ru-RU" dirty="0" smtClean="0"/>
              <a:t>9-11-летнему мальчику требуется около 35 граммов в день</a:t>
            </a:r>
            <a:endParaRPr lang="ru-RU" dirty="0"/>
          </a:p>
          <a:p>
            <a:r>
              <a:rPr lang="ru-RU" dirty="0" smtClean="0"/>
              <a:t>Содержание белка:</a:t>
            </a:r>
            <a:endParaRPr lang="ru-RU" dirty="0"/>
          </a:p>
          <a:p>
            <a:pPr lvl="1"/>
            <a:r>
              <a:rPr lang="ru-RU" dirty="0" smtClean="0"/>
              <a:t>1 унция мяса 7 граммов</a:t>
            </a:r>
            <a:endParaRPr lang="ru-RU" dirty="0"/>
          </a:p>
          <a:p>
            <a:pPr lvl="1"/>
            <a:r>
              <a:rPr lang="ru-RU" dirty="0" smtClean="0"/>
              <a:t>1 стакан молока 8 грамм</a:t>
            </a:r>
            <a:endParaRPr lang="ru-RU" dirty="0"/>
          </a:p>
          <a:p>
            <a:pPr lvl="1"/>
            <a:r>
              <a:rPr lang="ru-RU" dirty="0" smtClean="0"/>
              <a:t>1 унция сыра 7 граммов</a:t>
            </a:r>
            <a:endParaRPr lang="ru-RU" dirty="0"/>
          </a:p>
          <a:p>
            <a:pPr lvl="1"/>
            <a:r>
              <a:rPr lang="ru-RU" dirty="0" smtClean="0"/>
              <a:t> 1 яйцо 6 граммов</a:t>
            </a:r>
            <a:endParaRPr lang="ru-RU" dirty="0"/>
          </a:p>
          <a:p>
            <a:pPr lvl="1"/>
            <a:r>
              <a:rPr lang="ru-RU" dirty="0" err="1" smtClean="0"/>
              <a:t>чизбургер</a:t>
            </a:r>
            <a:r>
              <a:rPr lang="ru-RU" dirty="0" smtClean="0"/>
              <a:t> блюдо: 24 г</a:t>
            </a:r>
            <a:endParaRPr lang="ru-RU" dirty="0"/>
          </a:p>
          <a:p>
            <a:pPr lvl="1"/>
            <a:r>
              <a:rPr lang="ru-RU" dirty="0" err="1" smtClean="0"/>
              <a:t>наггетсы</a:t>
            </a:r>
            <a:r>
              <a:rPr lang="ru-RU" dirty="0" smtClean="0"/>
              <a:t> блюдо: 31 г</a:t>
            </a:r>
          </a:p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3857628"/>
            <a:ext cx="252412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mymio_logo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Повышение содержания белка на пользу?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Так в настоящее время нет никаких доказательств того, что у мальчиков с</a:t>
            </a:r>
            <a:br>
              <a:rPr lang="ru-RU" dirty="0" smtClean="0"/>
            </a:br>
            <a:r>
              <a:rPr lang="ru-RU" dirty="0" err="1" smtClean="0"/>
              <a:t>Дюшенна</a:t>
            </a:r>
            <a:r>
              <a:rPr lang="ru-RU" dirty="0" smtClean="0"/>
              <a:t> повышенная потребность в  белке.</a:t>
            </a:r>
            <a:endParaRPr lang="ru-RU" dirty="0"/>
          </a:p>
          <a:p>
            <a:r>
              <a:rPr lang="ru-RU" dirty="0" smtClean="0"/>
              <a:t>Чрезмерное потребление белка может быть вредным и добавляет дополнительные калории.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4429132"/>
            <a:ext cx="27336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mymio_logo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Стероиды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С</a:t>
            </a:r>
            <a:r>
              <a:rPr lang="ru-RU" dirty="0" err="1" smtClean="0"/>
              <a:t>тероидная</a:t>
            </a:r>
            <a:r>
              <a:rPr lang="ru-RU" dirty="0" smtClean="0"/>
              <a:t> терапия часто повышает аппетит, но не</a:t>
            </a:r>
            <a:br>
              <a:rPr lang="ru-RU" dirty="0" smtClean="0"/>
            </a:br>
            <a:r>
              <a:rPr lang="ru-RU" dirty="0" smtClean="0"/>
              <a:t>увеличивает потребности в калориях</a:t>
            </a:r>
            <a:endParaRPr lang="ru-RU" dirty="0"/>
          </a:p>
          <a:p>
            <a:r>
              <a:rPr lang="ru-RU" dirty="0" smtClean="0"/>
              <a:t> Научитесь использовать </a:t>
            </a:r>
            <a:r>
              <a:rPr lang="ru-RU" dirty="0" err="1" smtClean="0"/>
              <a:t>низкокалорийныхе</a:t>
            </a:r>
            <a:r>
              <a:rPr lang="ru-RU" dirty="0" smtClean="0"/>
              <a:t> продукты питания и напитки  для</a:t>
            </a:r>
            <a:r>
              <a:rPr lang="ru-RU" dirty="0"/>
              <a:t> </a:t>
            </a:r>
            <a:r>
              <a:rPr lang="ru-RU" dirty="0" smtClean="0"/>
              <a:t>управления голодом при одновременной минимизации избыточных калорий</a:t>
            </a:r>
            <a:endParaRPr lang="ru-RU" dirty="0"/>
          </a:p>
          <a:p>
            <a:pPr lvl="1"/>
            <a:r>
              <a:rPr lang="ru-RU" dirty="0" smtClean="0"/>
              <a:t>Уменьшить питание (меньше калорий) </a:t>
            </a:r>
          </a:p>
          <a:p>
            <a:pPr lvl="1"/>
            <a:r>
              <a:rPr lang="ru-RU" dirty="0" smtClean="0"/>
              <a:t>Минимизация конфликтов</a:t>
            </a:r>
          </a:p>
          <a:p>
            <a:pPr lvl="1">
              <a:buNone/>
            </a:pPr>
            <a:endParaRPr lang="ru-RU" dirty="0"/>
          </a:p>
          <a:p>
            <a:pPr lvl="1">
              <a:buNone/>
            </a:pPr>
            <a:r>
              <a:rPr lang="ru-RU" dirty="0" smtClean="0"/>
              <a:t> Обеспечить сбалансированную диету и поощрять хорошее потребление, но не давление "очистить вашу тарелку"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Рекомендации по питанию для здоровья костей: кальций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Повышенный </a:t>
            </a:r>
            <a:r>
              <a:rPr lang="ru-RU" dirty="0" smtClean="0"/>
              <a:t>риск низкой плотности костной </a:t>
            </a:r>
            <a:r>
              <a:rPr lang="ru-RU" dirty="0" smtClean="0"/>
              <a:t>ткани</a:t>
            </a:r>
          </a:p>
          <a:p>
            <a:r>
              <a:rPr lang="ru-RU" dirty="0" smtClean="0"/>
              <a:t>Адекватное </a:t>
            </a:r>
            <a:r>
              <a:rPr lang="ru-RU" dirty="0" smtClean="0"/>
              <a:t>диетическое </a:t>
            </a:r>
            <a:r>
              <a:rPr lang="ru-RU" dirty="0" smtClean="0"/>
              <a:t>потребление кальция : 2</a:t>
            </a:r>
            <a:r>
              <a:rPr lang="ru-RU" dirty="0" smtClean="0"/>
              <a:t>½-3 стакана молока в </a:t>
            </a:r>
            <a:r>
              <a:rPr lang="ru-RU" dirty="0" smtClean="0"/>
              <a:t>день</a:t>
            </a:r>
          </a:p>
          <a:p>
            <a:r>
              <a:rPr lang="ru-RU" dirty="0" smtClean="0"/>
              <a:t>Если </a:t>
            </a:r>
            <a:r>
              <a:rPr lang="ru-RU" dirty="0" smtClean="0"/>
              <a:t>низкое потребление кальция, то </a:t>
            </a:r>
            <a:r>
              <a:rPr lang="ru-RU" dirty="0" smtClean="0"/>
              <a:t> восполнение с помощью добавок</a:t>
            </a:r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Рекомендации по питанию для здоровья костей: </a:t>
            </a:r>
            <a:r>
              <a:rPr lang="ru-RU" dirty="0" smtClean="0"/>
              <a:t>витамин </a:t>
            </a:r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</a:t>
            </a:r>
            <a:r>
              <a:rPr lang="ru-RU" dirty="0" smtClean="0"/>
              <a:t>крайней мере, раз в </a:t>
            </a:r>
            <a:r>
              <a:rPr lang="ru-RU" dirty="0" smtClean="0"/>
              <a:t>год </a:t>
            </a:r>
            <a:r>
              <a:rPr lang="ru-RU" dirty="0" smtClean="0"/>
              <a:t>проверить общий уровень витамина </a:t>
            </a:r>
            <a:r>
              <a:rPr lang="ru-RU" dirty="0" smtClean="0"/>
              <a:t>D</a:t>
            </a:r>
          </a:p>
          <a:p>
            <a:r>
              <a:rPr lang="ru-RU" dirty="0" smtClean="0"/>
              <a:t>Доза добавок витамина </a:t>
            </a:r>
            <a:r>
              <a:rPr lang="ru-RU" dirty="0" smtClean="0"/>
              <a:t>D3 </a:t>
            </a:r>
            <a:r>
              <a:rPr lang="ru-RU" dirty="0" smtClean="0"/>
              <a:t>  </a:t>
            </a:r>
            <a:r>
              <a:rPr lang="ru-RU" dirty="0" smtClean="0"/>
              <a:t>на </a:t>
            </a:r>
            <a:r>
              <a:rPr lang="ru-RU" dirty="0" smtClean="0"/>
              <a:t>основе его уровня в </a:t>
            </a:r>
            <a:r>
              <a:rPr lang="ru-RU" dirty="0" smtClean="0"/>
              <a:t>сыворотке крови</a:t>
            </a:r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Соображения для обоснованного </a:t>
            </a:r>
            <a:r>
              <a:rPr lang="ru-RU" dirty="0" smtClean="0"/>
              <a:t>использования БАД.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Пищевые добавки:</a:t>
            </a:r>
            <a:br>
              <a:rPr lang="ru-RU" dirty="0" smtClean="0"/>
            </a:br>
            <a:r>
              <a:rPr lang="ru-RU" dirty="0" smtClean="0"/>
              <a:t>• Предназначен для пополнения рациона питания</a:t>
            </a:r>
            <a:br>
              <a:rPr lang="ru-RU" dirty="0" smtClean="0"/>
            </a:br>
            <a:r>
              <a:rPr lang="ru-RU" dirty="0" smtClean="0"/>
              <a:t>• </a:t>
            </a:r>
            <a:r>
              <a:rPr lang="ru-RU" dirty="0" smtClean="0"/>
              <a:t>Содержат </a:t>
            </a:r>
            <a:r>
              <a:rPr lang="ru-RU" dirty="0" smtClean="0"/>
              <a:t>один или несколько пищевых ингредиентов или других компонентов (например, витамины, </a:t>
            </a:r>
            <a:r>
              <a:rPr lang="ru-RU" dirty="0" smtClean="0"/>
              <a:t>минералы, травы </a:t>
            </a:r>
            <a:r>
              <a:rPr lang="ru-RU" dirty="0" smtClean="0"/>
              <a:t>или другие растительные экстракты, аминокислоты, а также некоторые другие вещества)</a:t>
            </a:r>
            <a:br>
              <a:rPr lang="ru-RU" dirty="0" smtClean="0"/>
            </a:br>
            <a:r>
              <a:rPr lang="ru-RU" dirty="0" smtClean="0"/>
              <a:t>• </a:t>
            </a:r>
            <a:r>
              <a:rPr lang="ru-RU" dirty="0" smtClean="0"/>
              <a:t>Предназначены для орального применения</a:t>
            </a:r>
          </a:p>
          <a:p>
            <a:pPr>
              <a:buNone/>
            </a:pPr>
            <a:r>
              <a:rPr lang="ru-RU" dirty="0" smtClean="0"/>
              <a:t>Травяные </a:t>
            </a:r>
            <a:r>
              <a:rPr lang="ru-RU" dirty="0" smtClean="0"/>
              <a:t>добавки:</a:t>
            </a:r>
            <a:br>
              <a:rPr lang="ru-RU" dirty="0" smtClean="0"/>
            </a:br>
            <a:r>
              <a:rPr lang="ru-RU" dirty="0" smtClean="0"/>
              <a:t>• Тип пищевой добавки, состоящей из листьев, </a:t>
            </a:r>
            <a:r>
              <a:rPr lang="ru-RU" dirty="0" smtClean="0"/>
              <a:t>цветов, </a:t>
            </a:r>
            <a:r>
              <a:rPr lang="ru-RU" dirty="0" smtClean="0"/>
              <a:t>или семян; часто используется </a:t>
            </a:r>
            <a:r>
              <a:rPr lang="ru-RU" dirty="0" smtClean="0"/>
              <a:t>для  </a:t>
            </a:r>
            <a:r>
              <a:rPr lang="ru-RU" dirty="0" smtClean="0"/>
              <a:t>запах и / или </a:t>
            </a:r>
            <a:r>
              <a:rPr lang="ru-RU" dirty="0" smtClean="0"/>
              <a:t>потенциальных свойств, связанных </a:t>
            </a:r>
            <a:r>
              <a:rPr lang="ru-RU" dirty="0" smtClean="0"/>
              <a:t>со здоровьем</a:t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smtClean="0"/>
              <a:t>«</a:t>
            </a:r>
            <a:r>
              <a:rPr lang="ru-RU" dirty="0" err="1" smtClean="0"/>
              <a:t>Травянные</a:t>
            </a:r>
            <a:r>
              <a:rPr lang="ru-RU" dirty="0" smtClean="0"/>
              <a:t>» могут </a:t>
            </a:r>
            <a:r>
              <a:rPr lang="ru-RU" dirty="0" smtClean="0"/>
              <a:t>содержать "травы</a:t>
            </a:r>
            <a:r>
              <a:rPr lang="ru-RU" dirty="0" smtClean="0"/>
              <a:t>".одной </a:t>
            </a:r>
            <a:r>
              <a:rPr lang="ru-RU" dirty="0" smtClean="0"/>
              <a:t>травы или смеси трав. Закон требует, чтобы все травы должны быть перечислены </a:t>
            </a:r>
            <a:r>
              <a:rPr lang="ru-RU" dirty="0" smtClean="0"/>
              <a:t>на этикетке </a:t>
            </a:r>
            <a:r>
              <a:rPr lang="ru-RU" dirty="0" smtClean="0"/>
              <a:t>продукта.</a:t>
            </a:r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темы: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Уникальные потребности: индивидуализированное питание</a:t>
            </a:r>
          </a:p>
          <a:p>
            <a:r>
              <a:rPr lang="ru-RU" dirty="0" smtClean="0"/>
              <a:t>Роль личности и семьи в  питании</a:t>
            </a:r>
            <a:endParaRPr lang="ru-RU" dirty="0"/>
          </a:p>
          <a:p>
            <a:r>
              <a:rPr lang="ru-RU" dirty="0" smtClean="0"/>
              <a:t>Потребности в питании при </a:t>
            </a:r>
            <a:r>
              <a:rPr lang="ru-RU" dirty="0" err="1" smtClean="0"/>
              <a:t>миодистрофии</a:t>
            </a:r>
            <a:r>
              <a:rPr lang="ru-RU" dirty="0" smtClean="0"/>
              <a:t> </a:t>
            </a:r>
            <a:r>
              <a:rPr lang="ru-RU" dirty="0" err="1" smtClean="0"/>
              <a:t>Дюшенна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4214818"/>
            <a:ext cx="26765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mymio_logo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Нужны ли вам БАД?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Биологически </a:t>
            </a:r>
            <a:r>
              <a:rPr lang="ru-RU" dirty="0" smtClean="0"/>
              <a:t>активные добавки содержат множество </a:t>
            </a:r>
            <a:r>
              <a:rPr lang="ru-RU" dirty="0" smtClean="0"/>
              <a:t>ингредиентов</a:t>
            </a:r>
          </a:p>
          <a:p>
            <a:r>
              <a:rPr lang="ru-RU" dirty="0" smtClean="0"/>
              <a:t>Исследования подтвердили эффект некоторых </a:t>
            </a:r>
            <a:r>
              <a:rPr lang="ru-RU" dirty="0" smtClean="0"/>
              <a:t>биологически активных добавок, но не </a:t>
            </a:r>
            <a:r>
              <a:rPr lang="ru-RU" dirty="0" smtClean="0"/>
              <a:t>всех</a:t>
            </a:r>
          </a:p>
          <a:p>
            <a:r>
              <a:rPr lang="ru-RU" dirty="0" smtClean="0"/>
              <a:t>Прочитайте </a:t>
            </a:r>
            <a:r>
              <a:rPr lang="ru-RU" dirty="0" smtClean="0"/>
              <a:t>и следуйте инструкциям на </a:t>
            </a:r>
            <a:r>
              <a:rPr lang="ru-RU" dirty="0" smtClean="0"/>
              <a:t>этикетке</a:t>
            </a:r>
          </a:p>
          <a:p>
            <a:r>
              <a:rPr lang="ru-RU" dirty="0" smtClean="0"/>
              <a:t> «Натуральный» не </a:t>
            </a:r>
            <a:r>
              <a:rPr lang="ru-RU" dirty="0" smtClean="0"/>
              <a:t>всегда означает </a:t>
            </a:r>
            <a:r>
              <a:rPr lang="ru-RU" dirty="0" smtClean="0"/>
              <a:t>«безопасный»</a:t>
            </a:r>
          </a:p>
          <a:p>
            <a:r>
              <a:rPr lang="ru-RU" dirty="0" smtClean="0"/>
              <a:t> </a:t>
            </a:r>
            <a:r>
              <a:rPr lang="ru-RU" dirty="0" smtClean="0"/>
              <a:t>Травяная добавка может содержать десятки соединений; некоторые из </a:t>
            </a:r>
            <a:r>
              <a:rPr lang="ru-RU" dirty="0" smtClean="0"/>
              <a:t>её ингредиентов могут быть неизвестны</a:t>
            </a:r>
          </a:p>
          <a:p>
            <a:r>
              <a:rPr lang="ru-RU" dirty="0" smtClean="0"/>
              <a:t>Проверьте взаимодействие </a:t>
            </a:r>
            <a:r>
              <a:rPr lang="ru-RU" dirty="0" smtClean="0"/>
              <a:t>с лекарствами или предварительно </a:t>
            </a:r>
            <a:r>
              <a:rPr lang="ru-RU" dirty="0" smtClean="0"/>
              <a:t>существующими медицинскими проблемами,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том числе </a:t>
            </a:r>
            <a:r>
              <a:rPr lang="ru-RU" dirty="0" smtClean="0"/>
              <a:t>планируемыми  операциями.</a:t>
            </a:r>
          </a:p>
          <a:p>
            <a:r>
              <a:rPr lang="ru-RU" dirty="0" smtClean="0"/>
              <a:t>Большинство </a:t>
            </a:r>
            <a:r>
              <a:rPr lang="ru-RU" dirty="0" smtClean="0"/>
              <a:t>пищевых добавок не были протестированы у </a:t>
            </a:r>
            <a:r>
              <a:rPr lang="ru-RU" dirty="0" smtClean="0"/>
              <a:t>детей</a:t>
            </a:r>
          </a:p>
          <a:p>
            <a:r>
              <a:rPr lang="ru-RU" dirty="0" smtClean="0"/>
              <a:t>Сообщите вашим докторам о любых дополнительных добавках, </a:t>
            </a:r>
            <a:r>
              <a:rPr lang="ru-RU" dirty="0" smtClean="0"/>
              <a:t>которые вы используете. Это поможет </a:t>
            </a:r>
            <a:r>
              <a:rPr lang="ru-RU" dirty="0" smtClean="0"/>
              <a:t>обеспечить скоординированный </a:t>
            </a:r>
            <a:r>
              <a:rPr lang="ru-RU" dirty="0" smtClean="0"/>
              <a:t>и безопасный уход</a:t>
            </a:r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Рекомендованные источники информации о питании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http</a:t>
            </a:r>
            <a:r>
              <a:rPr lang="en-US" dirty="0" smtClean="0"/>
              <a:t>://www.choosemyplate.gov/	</a:t>
            </a:r>
          </a:p>
          <a:p>
            <a:r>
              <a:rPr lang="en-US" dirty="0" smtClean="0"/>
              <a:t>http</a:t>
            </a:r>
            <a:r>
              <a:rPr lang="en-US" dirty="0" smtClean="0"/>
              <a:t>://ods.od.nih.gov/Health_Informa,on/Dietary_Reference_Intakes.aspx	</a:t>
            </a:r>
          </a:p>
          <a:p>
            <a:r>
              <a:rPr lang="en-US" dirty="0" smtClean="0"/>
              <a:t>http</a:t>
            </a:r>
            <a:r>
              <a:rPr lang="en-US" dirty="0" smtClean="0"/>
              <a:t>://www.cdc.gov/growthcharts/	</a:t>
            </a:r>
          </a:p>
          <a:p>
            <a:r>
              <a:rPr lang="en-US" dirty="0" smtClean="0"/>
              <a:t>National</a:t>
            </a:r>
            <a:r>
              <a:rPr lang="en-US" dirty="0" smtClean="0"/>
              <a:t>	</a:t>
            </a:r>
            <a:r>
              <a:rPr lang="en-US" dirty="0" smtClean="0"/>
              <a:t>Institutes  of  Health </a:t>
            </a:r>
            <a:r>
              <a:rPr lang="en-US" dirty="0" err="1" smtClean="0"/>
              <a:t>Oﬃce</a:t>
            </a:r>
            <a:r>
              <a:rPr lang="en-US" dirty="0" smtClean="0"/>
              <a:t>	</a:t>
            </a:r>
            <a:r>
              <a:rPr lang="en-US" dirty="0" smtClean="0"/>
              <a:t>of Dietary Supplements  at http://ods.od.nih.gov/factsheets/list-all</a:t>
            </a:r>
            <a:r>
              <a:rPr lang="en-US" dirty="0" smtClean="0"/>
              <a:t>/	</a:t>
            </a:r>
          </a:p>
          <a:p>
            <a:r>
              <a:rPr lang="en-US" dirty="0" smtClean="0"/>
              <a:t>National</a:t>
            </a:r>
            <a:r>
              <a:rPr lang="en-US" dirty="0" smtClean="0"/>
              <a:t>	</a:t>
            </a:r>
            <a:r>
              <a:rPr lang="en-US" dirty="0" smtClean="0"/>
              <a:t>Center  for  Complementary and Integrative Health at  https://nccih.nih.gov</a:t>
            </a:r>
            <a:r>
              <a:rPr lang="en-US" dirty="0" smtClean="0"/>
              <a:t>/		</a:t>
            </a:r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/>
          <a:lstStyle/>
          <a:p>
            <a:r>
              <a:rPr lang="ru-RU" dirty="0" smtClean="0"/>
              <a:t>Переведено проектом </a:t>
            </a:r>
            <a:r>
              <a:rPr lang="ru-RU" dirty="0" err="1" smtClean="0"/>
              <a:t>МОЙМИо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http://mymio.org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Оригинал: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http://www.parentprojectmd.org/site/PageServer?pagename=Connect_conference_presentations_1</a:t>
            </a:r>
            <a:r>
              <a:rPr lang="ru-RU" dirty="0" smtClean="0">
                <a:hlinkClick r:id="rId3"/>
              </a:rPr>
              <a:t>5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Поддерживать хорошее состояние питания</a:t>
            </a:r>
            <a:endParaRPr lang="ru-RU" dirty="0"/>
          </a:p>
          <a:p>
            <a:r>
              <a:rPr lang="ru-RU" dirty="0" smtClean="0"/>
              <a:t>Улучшение состояния питания</a:t>
            </a:r>
            <a:endParaRPr lang="ru-RU" dirty="0"/>
          </a:p>
          <a:p>
            <a:r>
              <a:rPr lang="ru-RU" dirty="0" smtClean="0"/>
              <a:t>Продукты питания и напитки,  биологически активные  </a:t>
            </a:r>
            <a:r>
              <a:rPr lang="ru-RU" dirty="0" smtClean="0"/>
              <a:t>добавки (БАД) </a:t>
            </a:r>
            <a:r>
              <a:rPr lang="ru-RU" dirty="0" smtClean="0"/>
              <a:t>составляют наш  комплект:</a:t>
            </a:r>
            <a:endParaRPr lang="ru-RU" dirty="0"/>
          </a:p>
          <a:p>
            <a:pPr lvl="1"/>
            <a:r>
              <a:rPr lang="ru-RU" dirty="0" smtClean="0"/>
              <a:t>Вода</a:t>
            </a:r>
          </a:p>
          <a:p>
            <a:pPr lvl="1"/>
            <a:r>
              <a:rPr lang="ru-RU" dirty="0"/>
              <a:t>Э</a:t>
            </a:r>
            <a:r>
              <a:rPr lang="ru-RU" dirty="0" smtClean="0"/>
              <a:t>нергия (калорий) из белков, углеводов, жиров</a:t>
            </a:r>
            <a:endParaRPr lang="ru-RU" dirty="0"/>
          </a:p>
          <a:p>
            <a:pPr lvl="1"/>
            <a:r>
              <a:rPr lang="ru-RU" dirty="0" err="1" smtClean="0"/>
              <a:t>Волокона</a:t>
            </a:r>
            <a:endParaRPr lang="ru-RU" dirty="0"/>
          </a:p>
          <a:p>
            <a:pPr lvl="1"/>
            <a:r>
              <a:rPr lang="ru-RU" dirty="0"/>
              <a:t>В</a:t>
            </a:r>
            <a:r>
              <a:rPr lang="ru-RU" dirty="0" smtClean="0"/>
              <a:t>итамины и минералы</a:t>
            </a:r>
            <a:endParaRPr lang="ru-RU" dirty="0"/>
          </a:p>
          <a:p>
            <a:pPr lvl="1"/>
            <a:r>
              <a:rPr lang="ru-RU" dirty="0" err="1"/>
              <a:t>Н</a:t>
            </a:r>
            <a:r>
              <a:rPr lang="ru-RU" dirty="0" err="1" smtClean="0"/>
              <a:t>утрицевтики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4786322"/>
            <a:ext cx="27527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mymio_logo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</a:t>
            </a:r>
            <a:r>
              <a:rPr lang="ru-RU" dirty="0" err="1" smtClean="0"/>
              <a:t>Дюшенн</a:t>
            </a:r>
            <a:r>
              <a:rPr lang="ru-RU" dirty="0"/>
              <a:t> </a:t>
            </a:r>
            <a:r>
              <a:rPr lang="ru-RU" dirty="0" smtClean="0"/>
              <a:t>влияет на выбор?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Потребности: уровень активности /энергетика</a:t>
            </a:r>
          </a:p>
          <a:p>
            <a:r>
              <a:rPr lang="ru-RU" dirty="0"/>
              <a:t>Л</a:t>
            </a:r>
            <a:r>
              <a:rPr lang="ru-RU" dirty="0" smtClean="0"/>
              <a:t>ечение стероидами</a:t>
            </a:r>
            <a:endParaRPr lang="ru-RU" dirty="0"/>
          </a:p>
          <a:p>
            <a:pPr lvl="1"/>
            <a:r>
              <a:rPr lang="ru-RU" dirty="0" smtClean="0"/>
              <a:t>Избыточный вес </a:t>
            </a:r>
          </a:p>
          <a:p>
            <a:pPr lvl="1"/>
            <a:r>
              <a:rPr lang="ru-RU" dirty="0" smtClean="0"/>
              <a:t>Плохое здоровье костей</a:t>
            </a:r>
            <a:endParaRPr lang="ru-RU" dirty="0"/>
          </a:p>
          <a:p>
            <a:pPr lvl="1"/>
            <a:r>
              <a:rPr lang="ru-RU" dirty="0" smtClean="0"/>
              <a:t>Невысокий рост</a:t>
            </a:r>
            <a:endParaRPr lang="ru-RU" dirty="0"/>
          </a:p>
          <a:p>
            <a:pPr lvl="1"/>
            <a:r>
              <a:rPr lang="ru-RU" dirty="0" err="1" smtClean="0"/>
              <a:t>Рефлюкс</a:t>
            </a:r>
            <a:endParaRPr lang="ru-RU" dirty="0"/>
          </a:p>
          <a:p>
            <a:r>
              <a:rPr lang="ru-RU" dirty="0" smtClean="0"/>
              <a:t>Пищевые добавки</a:t>
            </a:r>
            <a:endParaRPr lang="ru-RU" dirty="0"/>
          </a:p>
          <a:p>
            <a:r>
              <a:rPr lang="ru-RU" dirty="0" smtClean="0"/>
              <a:t>Запор</a:t>
            </a:r>
          </a:p>
          <a:p>
            <a:r>
              <a:rPr lang="ru-RU" dirty="0" smtClean="0"/>
              <a:t>Трудности при проглатывании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2500306"/>
            <a:ext cx="276225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mymio_logo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Регулярный мониторинг роста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Рост, как показатель статуса питания, должен</a:t>
            </a:r>
            <a:br>
              <a:rPr lang="ru-RU" dirty="0" smtClean="0"/>
            </a:br>
            <a:r>
              <a:rPr lang="ru-RU" dirty="0" smtClean="0"/>
              <a:t>измеряться при каждом посещении врача:</a:t>
            </a:r>
            <a:endParaRPr lang="ru-RU" dirty="0"/>
          </a:p>
          <a:p>
            <a:pPr lvl="1"/>
            <a:r>
              <a:rPr lang="ru-RU" dirty="0" smtClean="0"/>
              <a:t>Вес: весы для инвалидного кресла, весы для инвалидных колясок</a:t>
            </a:r>
            <a:endParaRPr lang="ru-RU" dirty="0"/>
          </a:p>
          <a:p>
            <a:pPr lvl="1"/>
            <a:r>
              <a:rPr lang="ru-RU" dirty="0" smtClean="0"/>
              <a:t>Высота: </a:t>
            </a:r>
            <a:r>
              <a:rPr lang="ru-RU" dirty="0"/>
              <a:t> </a:t>
            </a:r>
            <a:r>
              <a:rPr lang="ru-RU" dirty="0" smtClean="0"/>
              <a:t>длина руки, большеберцовой </a:t>
            </a:r>
            <a:r>
              <a:rPr lang="ru-RU" dirty="0"/>
              <a:t> </a:t>
            </a:r>
            <a:r>
              <a:rPr lang="ru-RU" dirty="0" smtClean="0"/>
              <a:t>кости и т.д.</a:t>
            </a:r>
            <a:endParaRPr lang="ru-RU" dirty="0"/>
          </a:p>
          <a:p>
            <a:r>
              <a:rPr lang="ru-RU" dirty="0"/>
              <a:t>Н</a:t>
            </a:r>
            <a:r>
              <a:rPr lang="ru-RU" dirty="0" smtClean="0"/>
              <a:t>ет широко принятых диаграмм роста для</a:t>
            </a:r>
            <a:br>
              <a:rPr lang="ru-RU" dirty="0" smtClean="0"/>
            </a:br>
            <a:r>
              <a:rPr lang="ru-RU" dirty="0" smtClean="0"/>
              <a:t>мальчиков с </a:t>
            </a:r>
            <a:r>
              <a:rPr lang="ru-RU" dirty="0" err="1" smtClean="0"/>
              <a:t>Дюшенна</a:t>
            </a:r>
            <a:endParaRPr lang="ru-RU" dirty="0"/>
          </a:p>
          <a:p>
            <a:r>
              <a:rPr lang="ru-RU" dirty="0" smtClean="0"/>
              <a:t>В настоящее время используются обычные графики роста ВОЗ и ЦКЗ.</a:t>
            </a:r>
          </a:p>
          <a:p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веса тела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Как правило, скорость  зависит от возраста</a:t>
            </a:r>
            <a:endParaRPr lang="ru-RU" dirty="0"/>
          </a:p>
          <a:p>
            <a:r>
              <a:rPr lang="ru-RU" dirty="0" smtClean="0"/>
              <a:t>Для амбулаторных пациентов от 7 до 10-лет с </a:t>
            </a:r>
            <a:r>
              <a:rPr lang="ru-RU" dirty="0" err="1" smtClean="0"/>
              <a:t>Дюшенна</a:t>
            </a:r>
            <a:r>
              <a:rPr lang="ru-RU" dirty="0" smtClean="0"/>
              <a:t>, которые не принимают стероиды, как представляется,</a:t>
            </a:r>
            <a:r>
              <a:rPr lang="ru-RU" dirty="0"/>
              <a:t> </a:t>
            </a:r>
            <a:r>
              <a:rPr lang="ru-RU" dirty="0" smtClean="0"/>
              <a:t>непрерывное увеличение скорости веса коэффициентом усиления</a:t>
            </a:r>
            <a:endParaRPr lang="ru-RU" dirty="0"/>
          </a:p>
          <a:p>
            <a:r>
              <a:rPr lang="ru-RU" dirty="0" smtClean="0"/>
              <a:t>Основные причины увеличения веса могут быть более сложными, чем простое увеличение аппетита из-за </a:t>
            </a:r>
            <a:r>
              <a:rPr lang="ru-RU" dirty="0" err="1" smtClean="0"/>
              <a:t>стероидной</a:t>
            </a:r>
            <a:r>
              <a:rPr lang="ru-RU" dirty="0" smtClean="0"/>
              <a:t> терапии</a:t>
            </a:r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Мониторинг увеличения веса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Наибольший риск избыточного веса / ожирения происходит в возрасте от 9 до 17 лет</a:t>
            </a:r>
            <a:endParaRPr lang="ru-RU" dirty="0"/>
          </a:p>
          <a:p>
            <a:r>
              <a:rPr lang="ru-RU" dirty="0" smtClean="0"/>
              <a:t>Для снижения веса становится больше опасений после 18 лет</a:t>
            </a:r>
            <a:endParaRPr lang="ru-RU" dirty="0"/>
          </a:p>
          <a:p>
            <a:r>
              <a:rPr lang="ru-RU" dirty="0" smtClean="0"/>
              <a:t>Если вес нарастает слишком медленно или слишком быстро, попросите консультацию</a:t>
            </a:r>
            <a:br>
              <a:rPr lang="ru-RU" dirty="0" smtClean="0"/>
            </a:br>
            <a:r>
              <a:rPr lang="ru-RU" dirty="0" smtClean="0"/>
              <a:t>диетолога</a:t>
            </a:r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ИМТ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Исследования показывают, что ИМТ не точно</a:t>
            </a:r>
            <a:br>
              <a:rPr lang="ru-RU" dirty="0" smtClean="0"/>
            </a:br>
            <a:r>
              <a:rPr lang="ru-RU" dirty="0" smtClean="0"/>
              <a:t>отражает истинный состав  тела пациента с </a:t>
            </a:r>
            <a:r>
              <a:rPr lang="ru-RU" dirty="0" err="1" smtClean="0"/>
              <a:t>Дюшенна</a:t>
            </a:r>
            <a:endParaRPr lang="ru-RU" dirty="0"/>
          </a:p>
          <a:p>
            <a:r>
              <a:rPr lang="ru-RU" dirty="0" smtClean="0"/>
              <a:t>«Здоровый» внешний вид пациента может быть на самом деле повторным </a:t>
            </a:r>
            <a:r>
              <a:rPr lang="ru-RU" dirty="0" err="1" smtClean="0"/>
              <a:t>оложением</a:t>
            </a:r>
            <a:r>
              <a:rPr lang="ru-RU" dirty="0" smtClean="0"/>
              <a:t> жира и соединительной ткани.</a:t>
            </a:r>
            <a:endParaRPr lang="ru-RU" dirty="0"/>
          </a:p>
          <a:p>
            <a:r>
              <a:rPr lang="ru-RU" dirty="0" smtClean="0"/>
              <a:t>Мышечная масса тела </a:t>
            </a:r>
            <a:r>
              <a:rPr lang="ru-RU" dirty="0" err="1" smtClean="0"/>
              <a:t>коррелирует</a:t>
            </a:r>
            <a:r>
              <a:rPr lang="ru-RU" dirty="0" smtClean="0"/>
              <a:t> с мышечной функцией</a:t>
            </a:r>
            <a:endParaRPr lang="ru-RU" dirty="0"/>
          </a:p>
        </p:txBody>
      </p:sp>
      <p:pic>
        <p:nvPicPr>
          <p:cNvPr id="4" name="Рисунок 3" descr="mymio_logo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 ИМТ: быть между 10 и 85 перцентилем для данного возраста?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285992"/>
            <a:ext cx="4038600" cy="3840171"/>
          </a:xfrm>
        </p:spPr>
        <p:txBody>
          <a:bodyPr/>
          <a:lstStyle/>
          <a:p>
            <a:r>
              <a:rPr lang="ru-RU" dirty="0" smtClean="0"/>
              <a:t>Лица с </a:t>
            </a:r>
            <a:r>
              <a:rPr lang="ru-RU" dirty="0" err="1" smtClean="0"/>
              <a:t>миодистрофией</a:t>
            </a:r>
            <a:r>
              <a:rPr lang="ru-RU" dirty="0" smtClean="0"/>
              <a:t> </a:t>
            </a:r>
            <a:r>
              <a:rPr lang="ru-RU" dirty="0" err="1" smtClean="0"/>
              <a:t>Дюшенна</a:t>
            </a:r>
            <a:r>
              <a:rPr lang="ru-RU" dirty="0" smtClean="0"/>
              <a:t> имеют более низкий рост и больший вес и ИМТ, чем в общей популяции мальчиков в США.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643050"/>
            <a:ext cx="3857652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mymio_logo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6215082"/>
            <a:ext cx="2047861" cy="3714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545</Words>
  <Application>Microsoft Office PowerPoint</Application>
  <PresentationFormat>Экран (4:3)</PresentationFormat>
  <Paragraphs>117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Питание. Потребности каждого.</vt:lpstr>
      <vt:lpstr>Основные темы:</vt:lpstr>
      <vt:lpstr>Цели</vt:lpstr>
      <vt:lpstr>Как Дюшенн влияет на выбор?</vt:lpstr>
      <vt:lpstr>Регулярный мониторинг роста</vt:lpstr>
      <vt:lpstr>Оценка веса тела </vt:lpstr>
      <vt:lpstr>Мониторинг увеличения веса</vt:lpstr>
      <vt:lpstr>Оценка ИМТ</vt:lpstr>
      <vt:lpstr>Цель ИМТ: быть между 10 и 85 перцентилем для данного возраста?</vt:lpstr>
      <vt:lpstr>Потребности  в калориях: Рекомендации по диетическим  потребностям (DRI) для конкретного возраста</vt:lpstr>
      <vt:lpstr>Диетические подходы по снижению веса</vt:lpstr>
      <vt:lpstr>Как помочь своему ребенку добиться успеха</vt:lpstr>
      <vt:lpstr>Когда затруднен прием пищи через рот</vt:lpstr>
      <vt:lpstr>Потребность в белке</vt:lpstr>
      <vt:lpstr>Повышение содержания белка на пользу?</vt:lpstr>
      <vt:lpstr>Стероиды</vt:lpstr>
      <vt:lpstr>Рекомендации по питанию для здоровья костей: кальций</vt:lpstr>
      <vt:lpstr>Рекомендации по питанию для здоровья костей: витамин Д</vt:lpstr>
      <vt:lpstr>Соображения для обоснованного использования БАД.</vt:lpstr>
      <vt:lpstr>Нужны ли вам БАД?</vt:lpstr>
      <vt:lpstr>Рекомендованные источники информации о питании</vt:lpstr>
      <vt:lpstr>Переведено проектом МОЙМИо: http://mymio.org Оригинал: http://www.parentprojectmd.org/site/PageServer?pagename=Connect_conference_presentations_15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Питание. Потребности каждого.</dc:title>
  <dc:creator>светлана</dc:creator>
  <cp:lastModifiedBy>светлана</cp:lastModifiedBy>
  <cp:revision>12</cp:revision>
  <dcterms:created xsi:type="dcterms:W3CDTF">2016-06-13T10:20:01Z</dcterms:created>
  <dcterms:modified xsi:type="dcterms:W3CDTF">2016-06-13T13:54:51Z</dcterms:modified>
</cp:coreProperties>
</file>