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projectmd.org/site/PageServer?pagename=Connect_conference_presentations_16" TargetMode="External"/><Relationship Id="rId2" Type="http://schemas.openxmlformats.org/officeDocument/2006/relationships/hyperlink" Target="http://mymio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82" y="1052945"/>
            <a:ext cx="9171709" cy="2997891"/>
          </a:xfrm>
        </p:spPr>
        <p:txBody>
          <a:bodyPr/>
          <a:lstStyle/>
          <a:p>
            <a:pPr algn="ctr"/>
            <a:r>
              <a:rPr lang="ru-RU" dirty="0" smtClean="0"/>
              <a:t>Мышечная дистрофия </a:t>
            </a:r>
            <a:r>
              <a:rPr lang="ru-RU" dirty="0" err="1" smtClean="0"/>
              <a:t>Дюшенна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Подростки и молодые люди</a:t>
            </a:r>
            <a:br>
              <a:rPr lang="ru-RU" sz="4400" dirty="0" smtClean="0"/>
            </a:br>
            <a:r>
              <a:rPr lang="ru-RU" sz="4400" dirty="0" smtClean="0"/>
              <a:t>Стероиды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144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Бренда Вонг, </a:t>
            </a:r>
            <a:r>
              <a:rPr lang="ru-RU" dirty="0" smtClean="0"/>
              <a:t>доктор медицины.,</a:t>
            </a:r>
            <a:endParaRPr lang="ru-RU" dirty="0"/>
          </a:p>
          <a:p>
            <a:r>
              <a:rPr lang="ru-RU" dirty="0" smtClean="0"/>
              <a:t>Директор Комплексного нервно-мышечного  центра,</a:t>
            </a:r>
            <a:endParaRPr lang="ru-RU" dirty="0"/>
          </a:p>
          <a:p>
            <a:r>
              <a:rPr lang="ru-RU" dirty="0"/>
              <a:t>NCQA Централизованная специализированная практика (PCSP)</a:t>
            </a:r>
          </a:p>
          <a:p>
            <a:r>
              <a:rPr lang="ru-RU" dirty="0"/>
              <a:t>Медицинский центр Детской больницы Цинциннати</a:t>
            </a:r>
          </a:p>
          <a:p>
            <a:r>
              <a:rPr lang="ru-RU" dirty="0"/>
              <a:t>Ежегодная конференция 2016 года</a:t>
            </a:r>
          </a:p>
          <a:p>
            <a:r>
              <a:rPr lang="ru-RU" dirty="0"/>
              <a:t>28 июня 2016 г.</a:t>
            </a:r>
          </a:p>
        </p:txBody>
      </p:sp>
    </p:spTree>
    <p:extLst>
      <p:ext uri="{BB962C8B-B14F-4D97-AF65-F5344CB8AC3E}">
        <p14:creationId xmlns:p14="http://schemas.microsoft.com/office/powerpoint/2010/main" val="3739883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</a:t>
            </a:r>
            <a:r>
              <a:rPr lang="ru-RU" dirty="0" smtClean="0"/>
              <a:t> </a:t>
            </a:r>
            <a:r>
              <a:rPr lang="ru-RU" dirty="0"/>
              <a:t>ГК </a:t>
            </a:r>
            <a:r>
              <a:rPr lang="ru-RU" dirty="0" smtClean="0"/>
              <a:t>терапии </a:t>
            </a:r>
            <a:r>
              <a:rPr lang="ru-RU" dirty="0"/>
              <a:t>с координированной междисциплинарной помощью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скоординированной помощи, ориентированной на пациента, </a:t>
            </a:r>
            <a:r>
              <a:rPr lang="ru-RU" dirty="0" smtClean="0"/>
              <a:t>заключается </a:t>
            </a:r>
            <a:r>
              <a:rPr lang="ru-RU" dirty="0"/>
              <a:t>в достижении максимальной пользы от долгосрочной </a:t>
            </a:r>
            <a:r>
              <a:rPr lang="ru-RU" dirty="0" smtClean="0"/>
              <a:t>ГКС </a:t>
            </a:r>
            <a:r>
              <a:rPr lang="ru-RU" dirty="0"/>
              <a:t>терапии с минимальными побочными </a:t>
            </a:r>
            <a:r>
              <a:rPr lang="ru-RU" dirty="0" smtClean="0"/>
              <a:t>эффектами.</a:t>
            </a:r>
            <a:endParaRPr lang="ru-RU" dirty="0"/>
          </a:p>
          <a:p>
            <a:r>
              <a:rPr lang="ru-RU" dirty="0" smtClean="0"/>
              <a:t>Клинический </a:t>
            </a:r>
            <a:r>
              <a:rPr lang="ru-RU" dirty="0"/>
              <a:t>фенотип </a:t>
            </a:r>
            <a:r>
              <a:rPr lang="ru-RU" dirty="0" smtClean="0"/>
              <a:t>МДД, </a:t>
            </a:r>
            <a:r>
              <a:rPr lang="ru-RU" dirty="0"/>
              <a:t>подтвержденный тестированием ДНК или </a:t>
            </a:r>
            <a:r>
              <a:rPr lang="ru-RU" dirty="0" smtClean="0"/>
              <a:t>биопсией </a:t>
            </a:r>
            <a:r>
              <a:rPr lang="ru-RU" dirty="0"/>
              <a:t>мышц</a:t>
            </a:r>
          </a:p>
          <a:p>
            <a:r>
              <a:rPr lang="ru-RU" dirty="0" smtClean="0"/>
              <a:t>Соответствие клиники при  последующих визитах </a:t>
            </a:r>
            <a:r>
              <a:rPr lang="ru-RU" dirty="0"/>
              <a:t>и </a:t>
            </a:r>
            <a:r>
              <a:rPr lang="ru-RU" dirty="0" smtClean="0"/>
              <a:t>ГКС </a:t>
            </a:r>
            <a:r>
              <a:rPr lang="ru-RU" dirty="0"/>
              <a:t>терапии</a:t>
            </a:r>
          </a:p>
          <a:p>
            <a:r>
              <a:rPr lang="ru-RU" dirty="0" smtClean="0"/>
              <a:t>Долгосрочное </a:t>
            </a:r>
            <a:r>
              <a:rPr lang="ru-RU" dirty="0"/>
              <a:t>ежедневное использование ГК и последующее наблюдение (первое посещение ≥5 лет назад)</a:t>
            </a:r>
          </a:p>
          <a:p>
            <a:r>
              <a:rPr lang="ru-RU" dirty="0" smtClean="0"/>
              <a:t>Возраст </a:t>
            </a:r>
            <a:r>
              <a:rPr lang="ru-RU" dirty="0"/>
              <a:t>при первом посещении ≤ 7 лет</a:t>
            </a:r>
          </a:p>
          <a:p>
            <a:r>
              <a:rPr lang="ru-RU" dirty="0" smtClean="0"/>
              <a:t> </a:t>
            </a:r>
            <a:r>
              <a:rPr lang="ru-RU" dirty="0"/>
              <a:t>Медицинские вмешательства включают: витамин D, </a:t>
            </a:r>
            <a:r>
              <a:rPr lang="ru-RU" dirty="0" err="1"/>
              <a:t>бисфосфонаты</a:t>
            </a:r>
            <a:r>
              <a:rPr lang="ru-RU" dirty="0"/>
              <a:t>, </a:t>
            </a:r>
            <a:r>
              <a:rPr lang="ru-RU" dirty="0" err="1"/>
              <a:t>метформин</a:t>
            </a:r>
            <a:r>
              <a:rPr lang="ru-RU" dirty="0"/>
              <a:t>, гормон роста, тестостерон, как указано по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4033805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Ежедневное применение </a:t>
            </a:r>
            <a:r>
              <a:rPr lang="ru-RU" dirty="0" err="1" smtClean="0"/>
              <a:t>глюкокортикостероидов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15" y="2529052"/>
            <a:ext cx="3532316" cy="31438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863" y="2529052"/>
            <a:ext cx="3519877" cy="31438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3472" y="2529052"/>
            <a:ext cx="3507325" cy="314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3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Ежедневное применение ГКС 8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Ежедневное применение  </a:t>
            </a:r>
            <a:r>
              <a:rPr lang="ru-RU" dirty="0" err="1" smtClean="0"/>
              <a:t>дефлазакорта</a:t>
            </a:r>
            <a:r>
              <a:rPr lang="ru-RU" dirty="0" smtClean="0"/>
              <a:t> 88,7</a:t>
            </a:r>
            <a:r>
              <a:rPr lang="ru-RU" dirty="0"/>
              <a:t>%; </a:t>
            </a:r>
            <a:r>
              <a:rPr lang="ru-RU" dirty="0" smtClean="0"/>
              <a:t> </a:t>
            </a:r>
            <a:r>
              <a:rPr lang="ru-RU" dirty="0" err="1" smtClean="0"/>
              <a:t>преднизона</a:t>
            </a:r>
            <a:r>
              <a:rPr lang="ru-RU" dirty="0" smtClean="0"/>
              <a:t> </a:t>
            </a:r>
            <a:r>
              <a:rPr lang="ru-RU" dirty="0"/>
              <a:t>11,3%</a:t>
            </a:r>
          </a:p>
          <a:p>
            <a:r>
              <a:rPr lang="ru-RU" dirty="0"/>
              <a:t>Для возрастов 13 - &lt;16:</a:t>
            </a:r>
          </a:p>
          <a:p>
            <a:r>
              <a:rPr lang="ru-RU" dirty="0" smtClean="0"/>
              <a:t> </a:t>
            </a:r>
            <a:r>
              <a:rPr lang="ru-RU" dirty="0"/>
              <a:t>PFT -среднее значение FVC% 92%</a:t>
            </a:r>
          </a:p>
          <a:p>
            <a:r>
              <a:rPr lang="ru-RU" dirty="0" smtClean="0"/>
              <a:t>Сердечная </a:t>
            </a:r>
            <a:r>
              <a:rPr lang="ru-RU" dirty="0"/>
              <a:t>функция -21,2% при снижении фракции выброса левого желудочка</a:t>
            </a:r>
          </a:p>
          <a:p>
            <a:r>
              <a:rPr lang="ru-RU" dirty="0" smtClean="0"/>
              <a:t> </a:t>
            </a:r>
            <a:r>
              <a:rPr lang="ru-RU" dirty="0"/>
              <a:t>Сколиоз (&gt; 10 градусов) - 23,7%</a:t>
            </a:r>
          </a:p>
          <a:p>
            <a:r>
              <a:rPr lang="ru-RU" dirty="0" smtClean="0"/>
              <a:t>Нет </a:t>
            </a:r>
            <a:r>
              <a:rPr lang="ru-RU" dirty="0"/>
              <a:t>увеличения в </a:t>
            </a:r>
            <a:r>
              <a:rPr lang="ru-RU" dirty="0" smtClean="0"/>
              <a:t>массы % от ГКС -89,5</a:t>
            </a:r>
            <a:r>
              <a:rPr lang="ru-RU" dirty="0"/>
              <a:t>%</a:t>
            </a:r>
          </a:p>
          <a:p>
            <a:r>
              <a:rPr lang="ru-RU" dirty="0" smtClean="0"/>
              <a:t>Чрезмерное </a:t>
            </a:r>
            <a:r>
              <a:rPr lang="ru-RU" dirty="0"/>
              <a:t>увеличение веса </a:t>
            </a:r>
            <a:r>
              <a:rPr lang="ru-RU" dirty="0" smtClean="0"/>
              <a:t>на % </a:t>
            </a:r>
            <a:r>
              <a:rPr lang="ru-RU" dirty="0"/>
              <a:t>-10.5%</a:t>
            </a:r>
          </a:p>
          <a:p>
            <a:r>
              <a:rPr lang="ru-RU" dirty="0" smtClean="0"/>
              <a:t>Рост </a:t>
            </a:r>
            <a:r>
              <a:rPr lang="ru-RU" dirty="0"/>
              <a:t>&lt;3% </a:t>
            </a:r>
            <a:r>
              <a:rPr lang="ru-RU" dirty="0" err="1" smtClean="0"/>
              <a:t>центиля</a:t>
            </a:r>
            <a:r>
              <a:rPr lang="ru-RU" dirty="0" smtClean="0"/>
              <a:t> </a:t>
            </a:r>
            <a:r>
              <a:rPr lang="ru-RU" dirty="0"/>
              <a:t>-73% (около 10% было &lt;3% </a:t>
            </a:r>
            <a:r>
              <a:rPr lang="ru-RU" dirty="0" err="1" smtClean="0"/>
              <a:t>центиля</a:t>
            </a:r>
            <a:r>
              <a:rPr lang="ru-RU" dirty="0" smtClean="0"/>
              <a:t> </a:t>
            </a:r>
            <a:r>
              <a:rPr lang="ru-RU" dirty="0"/>
              <a:t>перед </a:t>
            </a:r>
            <a:r>
              <a:rPr lang="ru-RU" dirty="0" smtClean="0"/>
              <a:t>приемом ГКС)</a:t>
            </a:r>
          </a:p>
          <a:p>
            <a:r>
              <a:rPr lang="ru-RU" dirty="0" smtClean="0"/>
              <a:t>Переломы </a:t>
            </a:r>
            <a:r>
              <a:rPr lang="ru-RU" dirty="0"/>
              <a:t>- длинные кости 39,5%; </a:t>
            </a:r>
            <a:r>
              <a:rPr lang="ru-RU" dirty="0" smtClean="0"/>
              <a:t>Позвоночник 78.9</a:t>
            </a:r>
            <a:r>
              <a:rPr lang="ru-RU" dirty="0"/>
              <a:t>%</a:t>
            </a:r>
          </a:p>
          <a:p>
            <a:r>
              <a:rPr lang="ru-RU" dirty="0" smtClean="0"/>
              <a:t>Катаракта </a:t>
            </a:r>
            <a:r>
              <a:rPr lang="ru-RU" dirty="0"/>
              <a:t>-28,9% (бессимптомная)</a:t>
            </a:r>
          </a:p>
        </p:txBody>
      </p:sp>
    </p:spTree>
    <p:extLst>
      <p:ext uri="{BB962C8B-B14F-4D97-AF65-F5344CB8AC3E}">
        <p14:creationId xmlns:p14="http://schemas.microsoft.com/office/powerpoint/2010/main" val="121854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11091"/>
          </a:xfrm>
        </p:spPr>
        <p:txBody>
          <a:bodyPr/>
          <a:lstStyle/>
          <a:p>
            <a:pPr algn="ctr"/>
            <a:r>
              <a:rPr lang="ru-RU" dirty="0"/>
              <a:t>Переведено проектом Мой Мио</a:t>
            </a:r>
            <a:br>
              <a:rPr lang="ru-RU" dirty="0"/>
            </a:b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mymio.org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Оригинал </a:t>
            </a:r>
            <a:r>
              <a:rPr lang="ru-RU" dirty="0" err="1"/>
              <a:t>презетации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www.parentprojectmd.org/site/PageServer?pagename=Connect_conference_presentations_16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97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1782"/>
            <a:ext cx="8596668" cy="15286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мы используем </a:t>
            </a:r>
            <a:r>
              <a:rPr lang="ru-RU" dirty="0" err="1" smtClean="0"/>
              <a:t>глюкокортикостероиды</a:t>
            </a:r>
            <a:r>
              <a:rPr lang="ru-RU" dirty="0" smtClean="0"/>
              <a:t>(ГКС) при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r>
              <a:rPr lang="ru-RU" dirty="0" smtClean="0"/>
              <a:t>(МДД)?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19025"/>
            <a:ext cx="8596668" cy="3880773"/>
          </a:xfrm>
        </p:spPr>
        <p:txBody>
          <a:bodyPr/>
          <a:lstStyle/>
          <a:p>
            <a:r>
              <a:rPr lang="ru-RU" dirty="0" err="1"/>
              <a:t>Глюкокортикоиды</a:t>
            </a:r>
            <a:r>
              <a:rPr lang="ru-RU" dirty="0"/>
              <a:t>: основанный на доказательствах стандарт </a:t>
            </a:r>
            <a:r>
              <a:rPr lang="ru-RU" dirty="0" smtClean="0"/>
              <a:t> лечения </a:t>
            </a:r>
            <a:r>
              <a:rPr lang="ru-RU" dirty="0"/>
              <a:t>МДД</a:t>
            </a:r>
          </a:p>
          <a:p>
            <a:r>
              <a:rPr lang="ru-RU" dirty="0" err="1" smtClean="0"/>
              <a:t>Drachman</a:t>
            </a:r>
            <a:r>
              <a:rPr lang="ru-RU" dirty="0" smtClean="0"/>
              <a:t>, </a:t>
            </a:r>
            <a:r>
              <a:rPr lang="ru-RU" dirty="0" err="1"/>
              <a:t>Lancet</a:t>
            </a:r>
            <a:r>
              <a:rPr lang="ru-RU" dirty="0"/>
              <a:t> 1974 </a:t>
            </a:r>
            <a:r>
              <a:rPr lang="ru-RU" dirty="0" smtClean="0"/>
              <a:t>– открытое исследование </a:t>
            </a:r>
            <a:r>
              <a:rPr lang="ru-RU" dirty="0"/>
              <a:t>преднизолона у 14 пациентов; Возрасты 3-10, 1-28 месяцев лечения</a:t>
            </a:r>
          </a:p>
          <a:p>
            <a:r>
              <a:rPr lang="ru-RU" dirty="0" smtClean="0"/>
              <a:t>Брук </a:t>
            </a:r>
            <a:r>
              <a:rPr lang="ru-RU" dirty="0"/>
              <a:t>и др., </a:t>
            </a:r>
            <a:r>
              <a:rPr lang="ru-RU" dirty="0" err="1"/>
              <a:t>Arch</a:t>
            </a:r>
            <a:r>
              <a:rPr lang="ru-RU" dirty="0"/>
              <a:t> Neurol1987 -RDBPC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055" y="3825618"/>
            <a:ext cx="3408218" cy="24459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995" y="3825619"/>
            <a:ext cx="3489806" cy="236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0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стероиды?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1709"/>
            <a:ext cx="8596668" cy="493221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Стероид представляет собой тип </a:t>
            </a:r>
            <a:r>
              <a:rPr lang="ru-RU" dirty="0" smtClean="0"/>
              <a:t>органических соединений, которые содержат характерное  расположение из </a:t>
            </a:r>
            <a:r>
              <a:rPr lang="ru-RU" dirty="0"/>
              <a:t>четырех </a:t>
            </a:r>
            <a:r>
              <a:rPr lang="ru-RU" dirty="0" err="1"/>
              <a:t>циклоалканеров</a:t>
            </a:r>
            <a:r>
              <a:rPr lang="ru-RU" dirty="0"/>
              <a:t>, соединенных друг с другом. (Википедия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Классы стероидов:</a:t>
            </a:r>
          </a:p>
          <a:p>
            <a:r>
              <a:rPr lang="ru-RU" dirty="0" err="1" smtClean="0"/>
              <a:t>Прогестагены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Прогестерон, который регулирует циклические изменения эндометрия матки и поддержание беременности</a:t>
            </a:r>
          </a:p>
          <a:p>
            <a:r>
              <a:rPr lang="ru-RU" dirty="0" smtClean="0"/>
              <a:t>Кортикостероиды </a:t>
            </a:r>
            <a:r>
              <a:rPr lang="ru-RU" dirty="0"/>
              <a:t>(</a:t>
            </a:r>
            <a:r>
              <a:rPr lang="ru-RU" dirty="0" err="1"/>
              <a:t>кортикоиды</a:t>
            </a:r>
            <a:r>
              <a:rPr lang="ru-RU" dirty="0"/>
              <a:t>):</a:t>
            </a:r>
          </a:p>
          <a:p>
            <a:pPr lvl="1"/>
            <a:r>
              <a:rPr lang="ru-RU" dirty="0" smtClean="0"/>
              <a:t>Альдостерон </a:t>
            </a:r>
            <a:r>
              <a:rPr lang="ru-RU" dirty="0"/>
              <a:t>(</a:t>
            </a:r>
            <a:r>
              <a:rPr lang="ru-RU" dirty="0" err="1"/>
              <a:t>Минералокортикоиды</a:t>
            </a:r>
            <a:r>
              <a:rPr lang="ru-RU" dirty="0"/>
              <a:t>), который способствует регуляции кровяного давления</a:t>
            </a:r>
          </a:p>
          <a:p>
            <a:pPr lvl="1"/>
            <a:r>
              <a:rPr lang="ru-RU" dirty="0" smtClean="0"/>
              <a:t>Кортизол </a:t>
            </a:r>
            <a:r>
              <a:rPr lang="ru-RU" dirty="0"/>
              <a:t>(</a:t>
            </a:r>
            <a:r>
              <a:rPr lang="ru-RU" dirty="0" err="1"/>
              <a:t>Глюкокортикоиды</a:t>
            </a:r>
            <a:r>
              <a:rPr lang="ru-RU" dirty="0"/>
              <a:t>), функции которого включают действие в качестве иммунодепрессанта</a:t>
            </a:r>
          </a:p>
          <a:p>
            <a:r>
              <a:rPr lang="ru-RU" dirty="0" smtClean="0"/>
              <a:t>Андрогены</a:t>
            </a:r>
            <a:r>
              <a:rPr lang="ru-RU" dirty="0"/>
              <a:t>:</a:t>
            </a:r>
          </a:p>
          <a:p>
            <a:pPr lvl="1"/>
            <a:r>
              <a:rPr lang="ru-RU" dirty="0" smtClean="0"/>
              <a:t>Тестостерон</a:t>
            </a:r>
            <a:r>
              <a:rPr lang="ru-RU" dirty="0"/>
              <a:t>, который способствует развитию и поддержанию мужских вторичных половых характеристик</a:t>
            </a:r>
          </a:p>
          <a:p>
            <a:r>
              <a:rPr lang="ru-RU" dirty="0" smtClean="0"/>
              <a:t>Эстрогены</a:t>
            </a:r>
            <a:r>
              <a:rPr lang="ru-RU" dirty="0"/>
              <a:t>:</a:t>
            </a:r>
          </a:p>
          <a:p>
            <a:pPr lvl="1"/>
            <a:r>
              <a:rPr lang="ru-RU" dirty="0" smtClean="0"/>
              <a:t>Эстроген</a:t>
            </a:r>
            <a:r>
              <a:rPr lang="ru-RU" dirty="0"/>
              <a:t>, который способствует развитию и поддержанию женских вторичных половых </a:t>
            </a:r>
            <a:r>
              <a:rPr lang="ru-RU" dirty="0" smtClean="0"/>
              <a:t>характеристик</a:t>
            </a:r>
            <a:endParaRPr lang="ru-RU" dirty="0"/>
          </a:p>
          <a:p>
            <a:r>
              <a:rPr lang="ru-RU" dirty="0" smtClean="0"/>
              <a:t>Кортикостероиды </a:t>
            </a:r>
            <a:r>
              <a:rPr lang="ru-RU" dirty="0"/>
              <a:t>производятся в коре надпочечников.</a:t>
            </a:r>
          </a:p>
        </p:txBody>
      </p:sp>
    </p:spTree>
    <p:extLst>
      <p:ext uri="{BB962C8B-B14F-4D97-AF65-F5344CB8AC3E}">
        <p14:creationId xmlns:p14="http://schemas.microsoft.com/office/powerpoint/2010/main" val="36140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из </a:t>
            </a:r>
            <a:r>
              <a:rPr lang="ru-RU" dirty="0" err="1" smtClean="0"/>
              <a:t>глюкокортикостероидов</a:t>
            </a:r>
            <a:r>
              <a:rPr lang="ru-RU" dirty="0" smtClean="0"/>
              <a:t> подходит для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Преднизон</a:t>
            </a:r>
            <a:r>
              <a:rPr lang="ru-RU" dirty="0"/>
              <a:t> / преднизолон</a:t>
            </a:r>
          </a:p>
          <a:p>
            <a:r>
              <a:rPr lang="ru-RU" dirty="0" err="1" smtClean="0"/>
              <a:t>Дефлакорт</a:t>
            </a:r>
            <a:endParaRPr lang="ru-RU" dirty="0"/>
          </a:p>
          <a:p>
            <a:r>
              <a:rPr lang="ru-RU" dirty="0" err="1" smtClean="0"/>
              <a:t>Оксазолиновое</a:t>
            </a:r>
            <a:r>
              <a:rPr lang="ru-RU" dirty="0" smtClean="0"/>
              <a:t> производное  </a:t>
            </a:r>
            <a:r>
              <a:rPr lang="ru-RU" dirty="0" err="1" smtClean="0"/>
              <a:t>преднизона</a:t>
            </a:r>
            <a:r>
              <a:rPr lang="ru-RU" dirty="0" smtClean="0"/>
              <a:t>. </a:t>
            </a:r>
            <a:r>
              <a:rPr lang="ru-RU" dirty="0"/>
              <a:t>Ежедневно 0,75 мг / кг / </a:t>
            </a:r>
            <a:r>
              <a:rPr lang="ru-RU" dirty="0" smtClean="0"/>
              <a:t>день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56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Выгоды от использования ГКС при </a:t>
            </a:r>
            <a:r>
              <a:rPr lang="ru-RU" dirty="0" err="1" smtClean="0"/>
              <a:t>миодистроии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Легочная функция: улучшенная легочная функция (</a:t>
            </a:r>
            <a:r>
              <a:rPr lang="en-US" dirty="0"/>
              <a:t>FVC 47% </a:t>
            </a:r>
            <a:r>
              <a:rPr lang="ru-RU" dirty="0"/>
              <a:t>против 88% для 15 пациентов, </a:t>
            </a:r>
            <a:r>
              <a:rPr lang="en-US" dirty="0" err="1"/>
              <a:t>Biggar</a:t>
            </a:r>
            <a:r>
              <a:rPr lang="en-US" dirty="0"/>
              <a:t> et al, NMD 2006); </a:t>
            </a:r>
            <a:r>
              <a:rPr lang="en-US" dirty="0" err="1"/>
              <a:t>Moxleyet</a:t>
            </a:r>
            <a:r>
              <a:rPr lang="en-US" dirty="0"/>
              <a:t> al, J Child Neurol2010</a:t>
            </a:r>
          </a:p>
          <a:p>
            <a:r>
              <a:rPr lang="ru-RU" dirty="0" smtClean="0"/>
              <a:t>Сердечная </a:t>
            </a:r>
            <a:r>
              <a:rPr lang="ru-RU" dirty="0"/>
              <a:t>функция: </a:t>
            </a:r>
            <a:r>
              <a:rPr lang="en-US" dirty="0"/>
              <a:t>Silverside et al Am J Cardiol2003; Markham et al </a:t>
            </a:r>
            <a:r>
              <a:rPr lang="en-US" dirty="0" err="1"/>
              <a:t>PedCardiol</a:t>
            </a:r>
            <a:r>
              <a:rPr lang="en-US" dirty="0"/>
              <a:t> 2005, NMD 2008; </a:t>
            </a:r>
            <a:r>
              <a:rPr lang="en-US" dirty="0" err="1"/>
              <a:t>Houdeet</a:t>
            </a:r>
            <a:r>
              <a:rPr lang="en-US" dirty="0"/>
              <a:t> al, PedNeurol2008; Barber et al J Peds2013</a:t>
            </a:r>
          </a:p>
          <a:p>
            <a:r>
              <a:rPr lang="ru-RU" dirty="0" smtClean="0"/>
              <a:t>Сколиоз: </a:t>
            </a:r>
            <a:r>
              <a:rPr lang="ru-RU" dirty="0"/>
              <a:t>10% </a:t>
            </a:r>
            <a:r>
              <a:rPr lang="ru-RU" dirty="0" smtClean="0"/>
              <a:t>сколиоза &gt; </a:t>
            </a:r>
            <a:r>
              <a:rPr lang="ru-RU" dirty="0"/>
              <a:t>20 град (против 90% без лечения ГК) в возрасте 18 лет (</a:t>
            </a:r>
            <a:r>
              <a:rPr lang="en-US" dirty="0" err="1"/>
              <a:t>Biggar</a:t>
            </a:r>
            <a:r>
              <a:rPr lang="en-US" dirty="0"/>
              <a:t> et al., NMD 2006); </a:t>
            </a:r>
            <a:r>
              <a:rPr lang="en-US" dirty="0" err="1"/>
              <a:t>Houdeet</a:t>
            </a:r>
            <a:r>
              <a:rPr lang="en-US" dirty="0"/>
              <a:t> al, PedNeurol2008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49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ГКС работают при МДД?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Стабилизация мембран</a:t>
            </a:r>
          </a:p>
          <a:p>
            <a:r>
              <a:rPr lang="ru-RU" dirty="0" smtClean="0"/>
              <a:t>Подавление притока кальция</a:t>
            </a:r>
          </a:p>
          <a:p>
            <a:r>
              <a:rPr lang="ru-RU" dirty="0" err="1" smtClean="0"/>
              <a:t>Иммуносупрессия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91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Когда мы начинаем/прекращаем терапию ГКС?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 приема  ГКС  от 4 </a:t>
            </a:r>
            <a:r>
              <a:rPr lang="ru-RU" dirty="0"/>
              <a:t>до 6 лет, </a:t>
            </a:r>
            <a:r>
              <a:rPr lang="ru-RU" dirty="0" smtClean="0"/>
              <a:t>открыто </a:t>
            </a:r>
            <a:r>
              <a:rPr lang="ru-RU" dirty="0"/>
              <a:t>для обсуждения</a:t>
            </a:r>
          </a:p>
          <a:p>
            <a:r>
              <a:rPr lang="ru-RU" dirty="0" smtClean="0"/>
              <a:t>Остановка приема ГКС </a:t>
            </a:r>
            <a:r>
              <a:rPr lang="ru-RU" dirty="0"/>
              <a:t>- только когда </a:t>
            </a:r>
            <a:r>
              <a:rPr lang="ru-RU" dirty="0" smtClean="0"/>
              <a:t> </a:t>
            </a:r>
            <a:r>
              <a:rPr lang="ru-RU" dirty="0"/>
              <a:t>плохо переносится</a:t>
            </a:r>
          </a:p>
          <a:p>
            <a:r>
              <a:rPr lang="ru-RU" dirty="0" smtClean="0"/>
              <a:t>Потеря способности ходить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79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принимают ГКС?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2437"/>
            <a:ext cx="8596668" cy="45589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Ежедневный режим:</a:t>
            </a:r>
            <a:endParaRPr lang="ru-RU" dirty="0"/>
          </a:p>
          <a:p>
            <a:pPr lvl="1"/>
            <a:r>
              <a:rPr lang="ru-RU" dirty="0" err="1" smtClean="0"/>
              <a:t>Преднизон</a:t>
            </a:r>
            <a:r>
              <a:rPr lang="ru-RU" dirty="0" smtClean="0"/>
              <a:t> </a:t>
            </a:r>
            <a:r>
              <a:rPr lang="ru-RU" dirty="0"/>
              <a:t>/ преднизолон: </a:t>
            </a:r>
            <a:r>
              <a:rPr lang="ru-RU" dirty="0" smtClean="0"/>
              <a:t>начало приема  </a:t>
            </a:r>
            <a:r>
              <a:rPr lang="ru-RU" dirty="0"/>
              <a:t>0,75 мг / к / день</a:t>
            </a:r>
          </a:p>
          <a:p>
            <a:pPr lvl="1"/>
            <a:r>
              <a:rPr lang="ru-RU" dirty="0" err="1" smtClean="0"/>
              <a:t>Дефлакорт</a:t>
            </a:r>
            <a:r>
              <a:rPr lang="en-US" dirty="0" smtClean="0"/>
              <a:t>: </a:t>
            </a:r>
            <a:r>
              <a:rPr lang="ru-RU" dirty="0"/>
              <a:t>начало приема 0,9 мг / кг / день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одростковые </a:t>
            </a:r>
            <a:r>
              <a:rPr lang="ru-RU" dirty="0"/>
              <a:t>годы: 03 -0,6 мг / кг / день; </a:t>
            </a:r>
            <a:r>
              <a:rPr lang="en-US" dirty="0"/>
              <a:t>Max </a:t>
            </a:r>
            <a:r>
              <a:rPr lang="ru-RU" dirty="0"/>
              <a:t>ежедневно 30 мг </a:t>
            </a:r>
            <a:r>
              <a:rPr lang="ru-RU" dirty="0" err="1" smtClean="0"/>
              <a:t>преднизона</a:t>
            </a:r>
            <a:r>
              <a:rPr lang="ru-RU" dirty="0" smtClean="0"/>
              <a:t>; </a:t>
            </a:r>
            <a:r>
              <a:rPr lang="ru-RU" dirty="0"/>
              <a:t>36 мг </a:t>
            </a:r>
            <a:r>
              <a:rPr lang="ru-RU" dirty="0" err="1"/>
              <a:t>дефлазакорта</a:t>
            </a:r>
            <a:endParaRPr lang="ru-RU" dirty="0"/>
          </a:p>
          <a:p>
            <a:r>
              <a:rPr lang="ru-RU" dirty="0" smtClean="0"/>
              <a:t>Периодические </a:t>
            </a:r>
            <a:r>
              <a:rPr lang="ru-RU" dirty="0"/>
              <a:t>режимы:</a:t>
            </a:r>
          </a:p>
          <a:p>
            <a:pPr lvl="1"/>
            <a:r>
              <a:rPr lang="ru-RU" dirty="0" smtClean="0"/>
              <a:t>10 </a:t>
            </a:r>
            <a:r>
              <a:rPr lang="ru-RU" dirty="0"/>
              <a:t>дней </a:t>
            </a:r>
            <a:r>
              <a:rPr lang="ru-RU" dirty="0" smtClean="0"/>
              <a:t>приема </a:t>
            </a:r>
            <a:r>
              <a:rPr lang="ru-RU" dirty="0"/>
              <a:t>/ 10 </a:t>
            </a:r>
            <a:r>
              <a:rPr lang="ru-RU" dirty="0" smtClean="0"/>
              <a:t>дней отдыха</a:t>
            </a:r>
            <a:endParaRPr lang="ru-RU" dirty="0"/>
          </a:p>
          <a:p>
            <a:pPr lvl="1"/>
            <a:r>
              <a:rPr lang="ru-RU" dirty="0" smtClean="0"/>
              <a:t> </a:t>
            </a:r>
            <a:r>
              <a:rPr lang="ru-RU" dirty="0"/>
              <a:t>10 мг / кг / неделю </a:t>
            </a:r>
            <a:r>
              <a:rPr lang="ru-RU" dirty="0" err="1" smtClean="0"/>
              <a:t>преднизона</a:t>
            </a:r>
            <a:endParaRPr lang="ru-RU" dirty="0"/>
          </a:p>
          <a:p>
            <a:r>
              <a:rPr lang="ru-RU" dirty="0"/>
              <a:t>Вопрос </a:t>
            </a:r>
            <a:r>
              <a:rPr lang="ru-RU" dirty="0" smtClean="0"/>
              <a:t> </a:t>
            </a:r>
            <a:r>
              <a:rPr lang="ru-RU" dirty="0"/>
              <a:t>дозы:</a:t>
            </a:r>
          </a:p>
          <a:p>
            <a:pPr lvl="1"/>
            <a:r>
              <a:rPr lang="en-US" dirty="0" smtClean="0"/>
              <a:t>Griggs </a:t>
            </a:r>
            <a:r>
              <a:rPr lang="en-US" dirty="0"/>
              <a:t>et al, Arch Neurol1991</a:t>
            </a:r>
          </a:p>
          <a:p>
            <a:pPr lvl="1"/>
            <a:r>
              <a:rPr lang="en-US" dirty="0" err="1" smtClean="0"/>
              <a:t>Biggar</a:t>
            </a:r>
            <a:r>
              <a:rPr lang="en-US" dirty="0" smtClean="0"/>
              <a:t> </a:t>
            </a:r>
            <a:r>
              <a:rPr lang="en-US" dirty="0"/>
              <a:t>et al, NMD 2004</a:t>
            </a:r>
          </a:p>
          <a:p>
            <a:pPr lvl="1"/>
            <a:r>
              <a:rPr lang="en-US" dirty="0" err="1" smtClean="0"/>
              <a:t>Ricottiet</a:t>
            </a:r>
            <a:r>
              <a:rPr lang="en-US" dirty="0" smtClean="0"/>
              <a:t> </a:t>
            </a:r>
            <a:r>
              <a:rPr lang="en-US" dirty="0"/>
              <a:t>al, J </a:t>
            </a:r>
            <a:r>
              <a:rPr lang="en-US" dirty="0" err="1"/>
              <a:t>NeurolNeurosurgPsychiatry</a:t>
            </a:r>
            <a:r>
              <a:rPr lang="en-US" dirty="0"/>
              <a:t> 2013</a:t>
            </a:r>
          </a:p>
          <a:p>
            <a:pPr lvl="1"/>
            <a:r>
              <a:rPr lang="en-US" dirty="0" smtClean="0"/>
              <a:t>Bello </a:t>
            </a:r>
            <a:r>
              <a:rPr lang="en-US" dirty="0"/>
              <a:t>et al, Neurology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94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мы уменьшаем и контролируем побочные эффекты стероидов?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Стероидофобия</a:t>
            </a:r>
            <a:r>
              <a:rPr lang="ru-RU" dirty="0"/>
              <a:t>» из-за опасений побочных эффектов ГХ </a:t>
            </a:r>
            <a:r>
              <a:rPr lang="ru-RU" dirty="0" smtClean="0"/>
              <a:t>возникают </a:t>
            </a:r>
            <a:r>
              <a:rPr lang="ru-RU" dirty="0" err="1" smtClean="0"/>
              <a:t>препядствия</a:t>
            </a:r>
            <a:r>
              <a:rPr lang="ru-RU" dirty="0" smtClean="0"/>
              <a:t> для  оптимального использования </a:t>
            </a:r>
            <a:r>
              <a:rPr lang="ru-RU" dirty="0"/>
              <a:t>ГК для лечения МДД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Ознакомьтесь </a:t>
            </a:r>
            <a:r>
              <a:rPr lang="ru-RU" dirty="0"/>
              <a:t>с потенциальными побочными эффектами и активно работайте над их уменьшением / предупреждением:</a:t>
            </a:r>
          </a:p>
          <a:p>
            <a:r>
              <a:rPr lang="ru-RU" dirty="0" smtClean="0"/>
              <a:t>Увеличение </a:t>
            </a:r>
            <a:r>
              <a:rPr lang="ru-RU" dirty="0"/>
              <a:t>веса и ожирение</a:t>
            </a:r>
          </a:p>
          <a:p>
            <a:r>
              <a:rPr lang="ru-RU" dirty="0" err="1" smtClean="0"/>
              <a:t>Кушингоидное</a:t>
            </a:r>
            <a:r>
              <a:rPr lang="ru-RU" dirty="0" smtClean="0"/>
              <a:t> лицо</a:t>
            </a:r>
            <a:endParaRPr lang="ru-RU" dirty="0"/>
          </a:p>
          <a:p>
            <a:r>
              <a:rPr lang="ru-RU" dirty="0" smtClean="0"/>
              <a:t>Стероидная </a:t>
            </a:r>
            <a:r>
              <a:rPr lang="ru-RU" dirty="0"/>
              <a:t>индуцированная </a:t>
            </a:r>
            <a:r>
              <a:rPr lang="ru-RU" dirty="0" err="1"/>
              <a:t>остеопения</a:t>
            </a:r>
            <a:r>
              <a:rPr lang="ru-RU" dirty="0"/>
              <a:t> и риск </a:t>
            </a:r>
            <a:r>
              <a:rPr lang="ru-RU" dirty="0" smtClean="0"/>
              <a:t>переломов</a:t>
            </a:r>
          </a:p>
          <a:p>
            <a:endParaRPr lang="ru-RU" dirty="0"/>
          </a:p>
          <a:p>
            <a:r>
              <a:rPr lang="ru-RU" dirty="0" smtClean="0"/>
              <a:t>Контролируйте </a:t>
            </a:r>
            <a:r>
              <a:rPr lang="ru-RU" dirty="0"/>
              <a:t>следующие побочные эффекты при необходимости вмешательства:</a:t>
            </a:r>
          </a:p>
          <a:p>
            <a:r>
              <a:rPr lang="ru-RU" dirty="0" smtClean="0"/>
              <a:t>Подавление </a:t>
            </a:r>
            <a:r>
              <a:rPr lang="ru-RU" dirty="0"/>
              <a:t>линейного роста</a:t>
            </a:r>
          </a:p>
          <a:p>
            <a:r>
              <a:rPr lang="ru-RU" dirty="0" smtClean="0"/>
              <a:t>Отсроченное </a:t>
            </a:r>
            <a:r>
              <a:rPr lang="ru-RU" dirty="0"/>
              <a:t>половое созревание</a:t>
            </a:r>
          </a:p>
          <a:p>
            <a:r>
              <a:rPr lang="ru-RU" dirty="0" smtClean="0"/>
              <a:t>Изменения </a:t>
            </a:r>
            <a:r>
              <a:rPr lang="ru-RU" dirty="0"/>
              <a:t>в поведении</a:t>
            </a:r>
          </a:p>
          <a:p>
            <a:r>
              <a:rPr lang="ru-RU" dirty="0" smtClean="0"/>
              <a:t> Катаракта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6484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707</Words>
  <Application>Microsoft Office PowerPoint</Application>
  <PresentationFormat>Широкоэкранный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Мышечная дистрофия Дюшенна Подростки и молодые люди Стероиды</vt:lpstr>
      <vt:lpstr>Почему мы используем глюкокортикостероиды(ГКС) при миодистрофии Дюшенна(МДД)?</vt:lpstr>
      <vt:lpstr>Что такое стероиды?</vt:lpstr>
      <vt:lpstr>Какой из глюкокортикостероидов подходит для миодистрофии Дюшенна?</vt:lpstr>
      <vt:lpstr>Выгоды от использования ГКС при миодистроии</vt:lpstr>
      <vt:lpstr>Как ГКС работают при МДД?</vt:lpstr>
      <vt:lpstr>Когда мы начинаем/прекращаем терапию ГКС?</vt:lpstr>
      <vt:lpstr>Как принимают ГКС?</vt:lpstr>
      <vt:lpstr>Как мы уменьшаем и контролируем побочные эффекты стероидов?</vt:lpstr>
      <vt:lpstr>Результаты  ГК терапии с координированной междисциплинарной помощью</vt:lpstr>
      <vt:lpstr>Ежедневное применение глюкокортикостероидов</vt:lpstr>
      <vt:lpstr>Ежедневное применение ГКС 8 лет</vt:lpstr>
      <vt:lpstr>Переведено проектом Мой Мио http://mymio.org  Оригинал презетации: http://www.parentprojectmd.org/site/PageServer?pagename=Connect_conference_presentations_16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Мышечная дистрофия Дюшенна Подростки и молодые люди Стероиды</dc:title>
  <dc:creator>светлана</dc:creator>
  <cp:lastModifiedBy>светлана</cp:lastModifiedBy>
  <cp:revision>6</cp:revision>
  <dcterms:created xsi:type="dcterms:W3CDTF">2017-04-16T05:20:45Z</dcterms:created>
  <dcterms:modified xsi:type="dcterms:W3CDTF">2017-04-16T06:08:15Z</dcterms:modified>
</cp:coreProperties>
</file>